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1" r:id="rId2"/>
    <p:sldId id="288" r:id="rId3"/>
    <p:sldId id="289" r:id="rId4"/>
    <p:sldId id="277" r:id="rId5"/>
    <p:sldId id="279" r:id="rId6"/>
    <p:sldId id="302" r:id="rId7"/>
    <p:sldId id="303" r:id="rId8"/>
    <p:sldId id="295" r:id="rId9"/>
    <p:sldId id="304" r:id="rId10"/>
    <p:sldId id="296" r:id="rId11"/>
    <p:sldId id="297" r:id="rId12"/>
    <p:sldId id="305" r:id="rId13"/>
    <p:sldId id="298" r:id="rId14"/>
    <p:sldId id="299" r:id="rId15"/>
    <p:sldId id="306" r:id="rId16"/>
    <p:sldId id="300" r:id="rId17"/>
    <p:sldId id="301" r:id="rId18"/>
    <p:sldId id="293" r:id="rId19"/>
  </p:sldIdLst>
  <p:sldSz cx="12192000" cy="6858000"/>
  <p:notesSz cx="6794500" cy="9906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3D488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8" y="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clipart.org/detail/74425/simple-home-by-netalloy" TargetMode="External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openclipart.org/detail/74425/simple-home-by-netalloy" TargetMode="External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D8069-27B0-48FD-B4E1-709609537104}" type="doc">
      <dgm:prSet loTypeId="urn:microsoft.com/office/officeart/2005/8/layout/arrow3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9B8AF4-6293-4F57-9FDC-B7B06236C8F7}">
      <dgm:prSet phldrT="[Text]"/>
      <dgm:spPr/>
      <dgm:t>
        <a:bodyPr/>
        <a:lstStyle/>
        <a:p>
          <a:r>
            <a:rPr lang="lv-LV" dirty="0"/>
            <a:t>Situācijas analīze un vajadzību analīze, balstoties mērķa grupu izvērtējumos</a:t>
          </a:r>
          <a:endParaRPr lang="en-US" dirty="0"/>
        </a:p>
      </dgm:t>
    </dgm:pt>
    <dgm:pt modelId="{B5A163D4-FFBC-4C03-B0F4-25F0DD5823F5}" type="parTrans" cxnId="{0871EA6D-560E-4FEE-8EB7-86B6E573F6CC}">
      <dgm:prSet/>
      <dgm:spPr/>
      <dgm:t>
        <a:bodyPr/>
        <a:lstStyle/>
        <a:p>
          <a:endParaRPr lang="en-US"/>
        </a:p>
      </dgm:t>
    </dgm:pt>
    <dgm:pt modelId="{568830AA-C938-4250-870D-195B4DD1FCEA}" type="sibTrans" cxnId="{0871EA6D-560E-4FEE-8EB7-86B6E573F6CC}">
      <dgm:prSet/>
      <dgm:spPr/>
      <dgm:t>
        <a:bodyPr/>
        <a:lstStyle/>
        <a:p>
          <a:endParaRPr lang="en-US"/>
        </a:p>
      </dgm:t>
    </dgm:pt>
    <dgm:pt modelId="{8490C245-B462-48FC-BDE5-9D33C2424BF4}">
      <dgm:prSet phldrT="[Text]"/>
      <dgm:spPr/>
      <dgm:t>
        <a:bodyPr/>
        <a:lstStyle/>
        <a:p>
          <a:r>
            <a:rPr lang="lv-LV" dirty="0"/>
            <a:t>Pašvaldību iniciatīvas un ESF/ERAF finansējuma nosacījumi </a:t>
          </a:r>
          <a:endParaRPr lang="en-US" dirty="0"/>
        </a:p>
      </dgm:t>
    </dgm:pt>
    <dgm:pt modelId="{1977AE38-90A5-4DC9-8C80-34FD0619CA01}" type="parTrans" cxnId="{F84BA2A4-8AE9-4F4F-B91D-82CE5C4B50DC}">
      <dgm:prSet/>
      <dgm:spPr/>
      <dgm:t>
        <a:bodyPr/>
        <a:lstStyle/>
        <a:p>
          <a:endParaRPr lang="en-US"/>
        </a:p>
      </dgm:t>
    </dgm:pt>
    <dgm:pt modelId="{13B241C9-ABDF-4696-900B-1DE7F81B7A19}" type="sibTrans" cxnId="{F84BA2A4-8AE9-4F4F-B91D-82CE5C4B50DC}">
      <dgm:prSet/>
      <dgm:spPr/>
      <dgm:t>
        <a:bodyPr/>
        <a:lstStyle/>
        <a:p>
          <a:endParaRPr lang="en-US"/>
        </a:p>
      </dgm:t>
    </dgm:pt>
    <dgm:pt modelId="{57009DDB-CE64-473F-8348-75E717B8107F}" type="pres">
      <dgm:prSet presAssocID="{B54D8069-27B0-48FD-B4E1-709609537104}" presName="compositeShape" presStyleCnt="0">
        <dgm:presLayoutVars>
          <dgm:chMax val="2"/>
          <dgm:dir/>
          <dgm:resizeHandles val="exact"/>
        </dgm:presLayoutVars>
      </dgm:prSet>
      <dgm:spPr/>
    </dgm:pt>
    <dgm:pt modelId="{D7CB8D6B-36D6-453F-831D-97FA4C9713B6}" type="pres">
      <dgm:prSet presAssocID="{B54D8069-27B0-48FD-B4E1-709609537104}" presName="divider" presStyleLbl="fgShp" presStyleIdx="0" presStyleCnt="1"/>
      <dgm:spPr/>
    </dgm:pt>
    <dgm:pt modelId="{1832A264-7B94-4995-A8ED-8B8EFB300C54}" type="pres">
      <dgm:prSet presAssocID="{ED9B8AF4-6293-4F57-9FDC-B7B06236C8F7}" presName="downArrow" presStyleLbl="node1" presStyleIdx="0" presStyleCnt="2"/>
      <dgm:spPr>
        <a:solidFill>
          <a:schemeClr val="tx2"/>
        </a:solidFill>
        <a:ln w="76200">
          <a:solidFill>
            <a:srgbClr val="800000"/>
          </a:solidFill>
        </a:ln>
      </dgm:spPr>
    </dgm:pt>
    <dgm:pt modelId="{250BD926-9396-4ADA-8CBF-EC7605761BAD}" type="pres">
      <dgm:prSet presAssocID="{ED9B8AF4-6293-4F57-9FDC-B7B06236C8F7}" presName="downArrowText" presStyleLbl="revTx" presStyleIdx="0" presStyleCnt="2">
        <dgm:presLayoutVars>
          <dgm:bulletEnabled val="1"/>
        </dgm:presLayoutVars>
      </dgm:prSet>
      <dgm:spPr/>
    </dgm:pt>
    <dgm:pt modelId="{F9A003FA-6113-470B-907E-2726222F92AC}" type="pres">
      <dgm:prSet presAssocID="{8490C245-B462-48FC-BDE5-9D33C2424BF4}" presName="upArrow" presStyleLbl="node1" presStyleIdx="1" presStyleCnt="2"/>
      <dgm:spPr>
        <a:solidFill>
          <a:srgbClr val="800000"/>
        </a:solidFill>
        <a:ln w="76200">
          <a:solidFill>
            <a:schemeClr val="tx2"/>
          </a:solidFill>
        </a:ln>
      </dgm:spPr>
    </dgm:pt>
    <dgm:pt modelId="{214898C4-C94D-477E-B0CD-C2894F008A86}" type="pres">
      <dgm:prSet presAssocID="{8490C245-B462-48FC-BDE5-9D33C2424BF4}" presName="upArrowText" presStyleLbl="revTx" presStyleIdx="1" presStyleCnt="2" custScaleX="95757">
        <dgm:presLayoutVars>
          <dgm:bulletEnabled val="1"/>
        </dgm:presLayoutVars>
      </dgm:prSet>
      <dgm:spPr/>
    </dgm:pt>
  </dgm:ptLst>
  <dgm:cxnLst>
    <dgm:cxn modelId="{5E63C805-5790-4E4A-9459-B75630946200}" type="presOf" srcId="{B54D8069-27B0-48FD-B4E1-709609537104}" destId="{57009DDB-CE64-473F-8348-75E717B8107F}" srcOrd="0" destOrd="0" presId="urn:microsoft.com/office/officeart/2005/8/layout/arrow3"/>
    <dgm:cxn modelId="{0871EA6D-560E-4FEE-8EB7-86B6E573F6CC}" srcId="{B54D8069-27B0-48FD-B4E1-709609537104}" destId="{ED9B8AF4-6293-4F57-9FDC-B7B06236C8F7}" srcOrd="0" destOrd="0" parTransId="{B5A163D4-FFBC-4C03-B0F4-25F0DD5823F5}" sibTransId="{568830AA-C938-4250-870D-195B4DD1FCEA}"/>
    <dgm:cxn modelId="{E553167E-2230-425D-A6DA-0BEB7918AB2E}" type="presOf" srcId="{ED9B8AF4-6293-4F57-9FDC-B7B06236C8F7}" destId="{250BD926-9396-4ADA-8CBF-EC7605761BAD}" srcOrd="0" destOrd="0" presId="urn:microsoft.com/office/officeart/2005/8/layout/arrow3"/>
    <dgm:cxn modelId="{24AB348E-4C0F-4399-B659-F8C2A3C9C2C8}" type="presOf" srcId="{8490C245-B462-48FC-BDE5-9D33C2424BF4}" destId="{214898C4-C94D-477E-B0CD-C2894F008A86}" srcOrd="0" destOrd="0" presId="urn:microsoft.com/office/officeart/2005/8/layout/arrow3"/>
    <dgm:cxn modelId="{F84BA2A4-8AE9-4F4F-B91D-82CE5C4B50DC}" srcId="{B54D8069-27B0-48FD-B4E1-709609537104}" destId="{8490C245-B462-48FC-BDE5-9D33C2424BF4}" srcOrd="1" destOrd="0" parTransId="{1977AE38-90A5-4DC9-8C80-34FD0619CA01}" sibTransId="{13B241C9-ABDF-4696-900B-1DE7F81B7A19}"/>
    <dgm:cxn modelId="{7C9819B5-5EB5-48AD-9113-A43AE5DD4826}" type="presParOf" srcId="{57009DDB-CE64-473F-8348-75E717B8107F}" destId="{D7CB8D6B-36D6-453F-831D-97FA4C9713B6}" srcOrd="0" destOrd="0" presId="urn:microsoft.com/office/officeart/2005/8/layout/arrow3"/>
    <dgm:cxn modelId="{767EB3AA-DF89-4EA5-906F-DB14F9B08633}" type="presParOf" srcId="{57009DDB-CE64-473F-8348-75E717B8107F}" destId="{1832A264-7B94-4995-A8ED-8B8EFB300C54}" srcOrd="1" destOrd="0" presId="urn:microsoft.com/office/officeart/2005/8/layout/arrow3"/>
    <dgm:cxn modelId="{790E05DB-3F22-4483-A8AD-33E8065B26BB}" type="presParOf" srcId="{57009DDB-CE64-473F-8348-75E717B8107F}" destId="{250BD926-9396-4ADA-8CBF-EC7605761BAD}" srcOrd="2" destOrd="0" presId="urn:microsoft.com/office/officeart/2005/8/layout/arrow3"/>
    <dgm:cxn modelId="{1C5C2C2F-6276-468E-8BD8-B11EC2FB4286}" type="presParOf" srcId="{57009DDB-CE64-473F-8348-75E717B8107F}" destId="{F9A003FA-6113-470B-907E-2726222F92AC}" srcOrd="3" destOrd="0" presId="urn:microsoft.com/office/officeart/2005/8/layout/arrow3"/>
    <dgm:cxn modelId="{F3EF584B-1679-4BE7-B7A6-1C0059681845}" type="presParOf" srcId="{57009DDB-CE64-473F-8348-75E717B8107F}" destId="{214898C4-C94D-477E-B0CD-C2894F008A8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BB889-B60C-441D-B782-9346F072CC71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CCC7B3E-274F-4DC7-BD6D-74EFAAB0684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A50021"/>
          </a:solidFill>
        </a:ln>
      </dgm:spPr>
      <dgm:t>
        <a:bodyPr/>
        <a:lstStyle/>
        <a:p>
          <a:r>
            <a:rPr lang="lv-LV" sz="2400" dirty="0">
              <a:solidFill>
                <a:schemeClr val="tx1"/>
              </a:solidFill>
            </a:rPr>
            <a:t>SBSP veidot ilgstošas aprūpes institūcijās (t.sk., nevar atsevišķā stāvā, bet var pārveidot atsevišķas ēkas) </a:t>
          </a:r>
          <a:endParaRPr lang="en-US" sz="2400" dirty="0">
            <a:solidFill>
              <a:schemeClr val="tx1"/>
            </a:solidFill>
          </a:endParaRPr>
        </a:p>
      </dgm:t>
    </dgm:pt>
    <dgm:pt modelId="{E36FD65E-3205-4B09-8C34-DC2BB854E8FD}" type="parTrans" cxnId="{D2AE308F-16D9-4C06-B706-B1D78ED8E229}">
      <dgm:prSet/>
      <dgm:spPr/>
      <dgm:t>
        <a:bodyPr/>
        <a:lstStyle/>
        <a:p>
          <a:endParaRPr lang="en-US"/>
        </a:p>
      </dgm:t>
    </dgm:pt>
    <dgm:pt modelId="{F60F5DF5-791A-4FA1-ADE7-47F33B7DD1E5}" type="sibTrans" cxnId="{D2AE308F-16D9-4C06-B706-B1D78ED8E229}">
      <dgm:prSet/>
      <dgm:spPr/>
      <dgm:t>
        <a:bodyPr/>
        <a:lstStyle/>
        <a:p>
          <a:endParaRPr lang="en-US"/>
        </a:p>
      </dgm:t>
    </dgm:pt>
    <dgm:pt modelId="{60C99DC5-AD5B-428B-8FB1-8FF49A62CD0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A50021"/>
          </a:solidFill>
        </a:ln>
      </dgm:spPr>
      <dgm:t>
        <a:bodyPr/>
        <a:lstStyle/>
        <a:p>
          <a:r>
            <a:rPr lang="lv-LV" sz="2400" dirty="0">
              <a:solidFill>
                <a:schemeClr val="tx1"/>
              </a:solidFill>
            </a:rPr>
            <a:t>veidot grupu dzīvokļus personām ar GRT kopā ar ĢVPP/ Jauniešu māju </a:t>
          </a:r>
          <a:endParaRPr lang="en-US" sz="2400" dirty="0">
            <a:solidFill>
              <a:schemeClr val="tx1"/>
            </a:solidFill>
          </a:endParaRPr>
        </a:p>
      </dgm:t>
    </dgm:pt>
    <dgm:pt modelId="{02538A60-9CEE-4358-A7D0-A15FA9CCFF1A}" type="parTrans" cxnId="{8928852F-668C-407B-B3C4-CF9420A6A73A}">
      <dgm:prSet/>
      <dgm:spPr/>
      <dgm:t>
        <a:bodyPr/>
        <a:lstStyle/>
        <a:p>
          <a:endParaRPr lang="en-US"/>
        </a:p>
      </dgm:t>
    </dgm:pt>
    <dgm:pt modelId="{86E331B7-EE70-45FF-9810-45F23B1C67C8}" type="sibTrans" cxnId="{8928852F-668C-407B-B3C4-CF9420A6A73A}">
      <dgm:prSet/>
      <dgm:spPr/>
      <dgm:t>
        <a:bodyPr/>
        <a:lstStyle/>
        <a:p>
          <a:endParaRPr lang="en-US"/>
        </a:p>
      </dgm:t>
    </dgm:pt>
    <dgm:pt modelId="{9E4C246B-35E9-4A71-95A1-1B9B307BAF1F}">
      <dgm:prSet phldrT="[Text]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57150">
          <a:solidFill>
            <a:srgbClr val="800000"/>
          </a:solidFill>
        </a:ln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26F1517-0E88-40BB-895F-D74092DF6376}" type="sibTrans" cxnId="{CADECAC9-4BE3-4B9A-A72E-B9B973120FCD}">
      <dgm:prSet/>
      <dgm:spPr/>
      <dgm:t>
        <a:bodyPr/>
        <a:lstStyle/>
        <a:p>
          <a:endParaRPr lang="en-US"/>
        </a:p>
      </dgm:t>
    </dgm:pt>
    <dgm:pt modelId="{3AAF1F18-5213-4368-AFDE-D1E1F60C46B6}" type="parTrans" cxnId="{CADECAC9-4BE3-4B9A-A72E-B9B973120FCD}">
      <dgm:prSet/>
      <dgm:spPr/>
      <dgm:t>
        <a:bodyPr/>
        <a:lstStyle/>
        <a:p>
          <a:endParaRPr lang="en-US"/>
        </a:p>
      </dgm:t>
    </dgm:pt>
    <dgm:pt modelId="{B2E478C8-8487-42C0-A720-D0204F2EE72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  <a:ln w="57150">
          <a:solidFill>
            <a:srgbClr val="A50021"/>
          </a:solidFill>
        </a:ln>
      </dgm:spPr>
      <dgm:t>
        <a:bodyPr/>
        <a:lstStyle/>
        <a:p>
          <a:r>
            <a:rPr lang="lv-LV" sz="2400" dirty="0">
              <a:solidFill>
                <a:schemeClr val="tx1"/>
              </a:solidFill>
            </a:rPr>
            <a:t>Veidot SBSP, kur nav pamatots pieprasījums pēc pakalpojumiem;</a:t>
          </a:r>
          <a:endParaRPr lang="en-US" sz="2400" dirty="0">
            <a:solidFill>
              <a:schemeClr val="tx1"/>
            </a:solidFill>
          </a:endParaRPr>
        </a:p>
      </dgm:t>
    </dgm:pt>
    <dgm:pt modelId="{EFEEB9CE-67D1-434D-93B8-918114B70645}" type="parTrans" cxnId="{B56DA385-334D-4D09-AD83-8F2913140129}">
      <dgm:prSet/>
      <dgm:spPr/>
      <dgm:t>
        <a:bodyPr/>
        <a:lstStyle/>
        <a:p>
          <a:endParaRPr lang="en-GB"/>
        </a:p>
      </dgm:t>
    </dgm:pt>
    <dgm:pt modelId="{7DF9EFFD-19F7-44DB-9837-A27F9E5AD55F}" type="sibTrans" cxnId="{B56DA385-334D-4D09-AD83-8F2913140129}">
      <dgm:prSet/>
      <dgm:spPr/>
      <dgm:t>
        <a:bodyPr/>
        <a:lstStyle/>
        <a:p>
          <a:endParaRPr lang="en-GB"/>
        </a:p>
      </dgm:t>
    </dgm:pt>
    <dgm:pt modelId="{D2FEB138-3D6E-418B-AB2B-DC3515CA57D4}">
      <dgm:prSet custT="1"/>
      <dgm:spPr>
        <a:solidFill>
          <a:schemeClr val="bg1"/>
        </a:solidFill>
      </dgm:spPr>
      <dgm:t>
        <a:bodyPr/>
        <a:lstStyle/>
        <a:p>
          <a:r>
            <a:rPr lang="lv-LV" sz="2400" dirty="0">
              <a:solidFill>
                <a:schemeClr val="tx1"/>
              </a:solidFill>
            </a:rPr>
            <a:t>Veidot SBSP, kur pakalpojums nodrošina tikai daļēju ēkas noslodzi</a:t>
          </a:r>
          <a:endParaRPr lang="en-US" sz="2400" dirty="0">
            <a:solidFill>
              <a:schemeClr val="tx1"/>
            </a:solidFill>
          </a:endParaRPr>
        </a:p>
      </dgm:t>
    </dgm:pt>
    <dgm:pt modelId="{F9862C9C-DFA4-430E-8388-42296F5E1213}" type="parTrans" cxnId="{BBF1D9F1-1807-4585-8AEE-2DE8CFC44D59}">
      <dgm:prSet/>
      <dgm:spPr/>
      <dgm:t>
        <a:bodyPr/>
        <a:lstStyle/>
        <a:p>
          <a:endParaRPr lang="en-GB"/>
        </a:p>
      </dgm:t>
    </dgm:pt>
    <dgm:pt modelId="{D5C1C49E-C26D-4BA0-9B6B-3E954D5089C7}" type="sibTrans" cxnId="{BBF1D9F1-1807-4585-8AEE-2DE8CFC44D59}">
      <dgm:prSet/>
      <dgm:spPr/>
      <dgm:t>
        <a:bodyPr/>
        <a:lstStyle/>
        <a:p>
          <a:endParaRPr lang="en-GB"/>
        </a:p>
      </dgm:t>
    </dgm:pt>
    <dgm:pt modelId="{317C5421-98FB-47EF-A4AA-0C1C0C3F3A03}" type="pres">
      <dgm:prSet presAssocID="{33CBB889-B60C-441D-B782-9346F072CC71}" presName="Name0" presStyleCnt="0">
        <dgm:presLayoutVars>
          <dgm:dir/>
          <dgm:animLvl val="lvl"/>
          <dgm:resizeHandles val="exact"/>
        </dgm:presLayoutVars>
      </dgm:prSet>
      <dgm:spPr/>
    </dgm:pt>
    <dgm:pt modelId="{EEB88B0D-48FD-4B94-96CE-5804A8FDC898}" type="pres">
      <dgm:prSet presAssocID="{9E4C246B-35E9-4A71-95A1-1B9B307BAF1F}" presName="linNode" presStyleCnt="0"/>
      <dgm:spPr/>
    </dgm:pt>
    <dgm:pt modelId="{B73C7CE8-BD73-4FBF-8E77-BBEC92E83850}" type="pres">
      <dgm:prSet presAssocID="{9E4C246B-35E9-4A71-95A1-1B9B307BAF1F}" presName="parentText" presStyleLbl="node1" presStyleIdx="0" presStyleCnt="1" custScaleX="43958" custScaleY="31527" custLinFactNeighborX="-7032" custLinFactNeighborY="-277">
        <dgm:presLayoutVars>
          <dgm:chMax val="1"/>
          <dgm:bulletEnabled val="1"/>
        </dgm:presLayoutVars>
      </dgm:prSet>
      <dgm:spPr/>
    </dgm:pt>
    <dgm:pt modelId="{8EC4AD3B-128A-49C6-BCB1-44E2EE7E4E35}" type="pres">
      <dgm:prSet presAssocID="{9E4C246B-35E9-4A71-95A1-1B9B307BAF1F}" presName="descendantText" presStyleLbl="alignAccFollowNode1" presStyleIdx="0" presStyleCnt="1" custScaleX="130610" custScaleY="103804" custLinFactNeighborX="5954" custLinFactNeighborY="-9">
        <dgm:presLayoutVars>
          <dgm:bulletEnabled val="1"/>
        </dgm:presLayoutVars>
      </dgm:prSet>
      <dgm:spPr/>
    </dgm:pt>
  </dgm:ptLst>
  <dgm:cxnLst>
    <dgm:cxn modelId="{E3252706-2B93-4618-9B97-F1509884B468}" type="presOf" srcId="{D2FEB138-3D6E-418B-AB2B-DC3515CA57D4}" destId="{8EC4AD3B-128A-49C6-BCB1-44E2EE7E4E35}" srcOrd="0" destOrd="3" presId="urn:microsoft.com/office/officeart/2005/8/layout/vList5"/>
    <dgm:cxn modelId="{8928852F-668C-407B-B3C4-CF9420A6A73A}" srcId="{9E4C246B-35E9-4A71-95A1-1B9B307BAF1F}" destId="{60C99DC5-AD5B-428B-8FB1-8FF49A62CD0C}" srcOrd="1" destOrd="0" parTransId="{02538A60-9CEE-4358-A7D0-A15FA9CCFF1A}" sibTransId="{86E331B7-EE70-45FF-9810-45F23B1C67C8}"/>
    <dgm:cxn modelId="{4AB52C60-631D-423D-83B6-2F0CE62DA978}" type="presOf" srcId="{9E4C246B-35E9-4A71-95A1-1B9B307BAF1F}" destId="{B73C7CE8-BD73-4FBF-8E77-BBEC92E83850}" srcOrd="0" destOrd="0" presId="urn:microsoft.com/office/officeart/2005/8/layout/vList5"/>
    <dgm:cxn modelId="{B56DA385-334D-4D09-AD83-8F2913140129}" srcId="{9E4C246B-35E9-4A71-95A1-1B9B307BAF1F}" destId="{B2E478C8-8487-42C0-A720-D0204F2EE726}" srcOrd="2" destOrd="0" parTransId="{EFEEB9CE-67D1-434D-93B8-918114B70645}" sibTransId="{7DF9EFFD-19F7-44DB-9837-A27F9E5AD55F}"/>
    <dgm:cxn modelId="{D2AE308F-16D9-4C06-B706-B1D78ED8E229}" srcId="{9E4C246B-35E9-4A71-95A1-1B9B307BAF1F}" destId="{2CCC7B3E-274F-4DC7-BD6D-74EFAAB0684A}" srcOrd="0" destOrd="0" parTransId="{E36FD65E-3205-4B09-8C34-DC2BB854E8FD}" sibTransId="{F60F5DF5-791A-4FA1-ADE7-47F33B7DD1E5}"/>
    <dgm:cxn modelId="{CCDCEAB7-9608-4458-BDB3-D0C3DE9C8CAD}" type="presOf" srcId="{33CBB889-B60C-441D-B782-9346F072CC71}" destId="{317C5421-98FB-47EF-A4AA-0C1C0C3F3A03}" srcOrd="0" destOrd="0" presId="urn:microsoft.com/office/officeart/2005/8/layout/vList5"/>
    <dgm:cxn modelId="{6F6D19BF-9B35-49A8-BE0F-7DCCD07F2646}" type="presOf" srcId="{60C99DC5-AD5B-428B-8FB1-8FF49A62CD0C}" destId="{8EC4AD3B-128A-49C6-BCB1-44E2EE7E4E35}" srcOrd="0" destOrd="1" presId="urn:microsoft.com/office/officeart/2005/8/layout/vList5"/>
    <dgm:cxn modelId="{CADECAC9-4BE3-4B9A-A72E-B9B973120FCD}" srcId="{33CBB889-B60C-441D-B782-9346F072CC71}" destId="{9E4C246B-35E9-4A71-95A1-1B9B307BAF1F}" srcOrd="0" destOrd="0" parTransId="{3AAF1F18-5213-4368-AFDE-D1E1F60C46B6}" sibTransId="{E26F1517-0E88-40BB-895F-D74092DF6376}"/>
    <dgm:cxn modelId="{8AB723D0-7B48-43C8-AE42-84AB34D9972B}" type="presOf" srcId="{B2E478C8-8487-42C0-A720-D0204F2EE726}" destId="{8EC4AD3B-128A-49C6-BCB1-44E2EE7E4E35}" srcOrd="0" destOrd="2" presId="urn:microsoft.com/office/officeart/2005/8/layout/vList5"/>
    <dgm:cxn modelId="{0BB899EE-60A3-453C-8002-F7CDE923EC71}" type="presOf" srcId="{2CCC7B3E-274F-4DC7-BD6D-74EFAAB0684A}" destId="{8EC4AD3B-128A-49C6-BCB1-44E2EE7E4E35}" srcOrd="0" destOrd="0" presId="urn:microsoft.com/office/officeart/2005/8/layout/vList5"/>
    <dgm:cxn modelId="{BBF1D9F1-1807-4585-8AEE-2DE8CFC44D59}" srcId="{9E4C246B-35E9-4A71-95A1-1B9B307BAF1F}" destId="{D2FEB138-3D6E-418B-AB2B-DC3515CA57D4}" srcOrd="3" destOrd="0" parTransId="{F9862C9C-DFA4-430E-8388-42296F5E1213}" sibTransId="{D5C1C49E-C26D-4BA0-9B6B-3E954D5089C7}"/>
    <dgm:cxn modelId="{BBB7E4C1-6040-49DC-ABD8-0DB958763812}" type="presParOf" srcId="{317C5421-98FB-47EF-A4AA-0C1C0C3F3A03}" destId="{EEB88B0D-48FD-4B94-96CE-5804A8FDC898}" srcOrd="0" destOrd="0" presId="urn:microsoft.com/office/officeart/2005/8/layout/vList5"/>
    <dgm:cxn modelId="{1CCFA949-9FFB-42D9-B18B-FF0F0F973576}" type="presParOf" srcId="{EEB88B0D-48FD-4B94-96CE-5804A8FDC898}" destId="{B73C7CE8-BD73-4FBF-8E77-BBEC92E83850}" srcOrd="0" destOrd="0" presId="urn:microsoft.com/office/officeart/2005/8/layout/vList5"/>
    <dgm:cxn modelId="{C042B645-D894-40AD-A43F-1E5D489B5C76}" type="presParOf" srcId="{EEB88B0D-48FD-4B94-96CE-5804A8FDC898}" destId="{8EC4AD3B-128A-49C6-BCB1-44E2EE7E4E35}" srcOrd="1" destOrd="0" presId="urn:microsoft.com/office/officeart/2005/8/layout/vList5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F32C6-D355-4792-B257-A917CB96BF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2B2C9-B7ED-4AFB-BC08-421E7D06F1C2}">
      <dgm:prSet phldrT="[Text]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r>
            <a:rPr lang="lv-LV" b="1" dirty="0">
              <a:solidFill>
                <a:schemeClr val="bg1"/>
              </a:solidFill>
            </a:rPr>
            <a:t>341 personai ar GRT izveidota infrastruktūra </a:t>
          </a:r>
          <a:endParaRPr lang="en-US" b="1" dirty="0">
            <a:solidFill>
              <a:schemeClr val="bg1"/>
            </a:solidFill>
          </a:endParaRPr>
        </a:p>
      </dgm:t>
    </dgm:pt>
    <dgm:pt modelId="{7FBAF9D6-E8A5-4039-B547-D1AEBBC671E3}" type="parTrans" cxnId="{88A64551-07F5-48C0-9B74-99EA932CFED4}">
      <dgm:prSet/>
      <dgm:spPr/>
      <dgm:t>
        <a:bodyPr/>
        <a:lstStyle/>
        <a:p>
          <a:endParaRPr lang="en-US"/>
        </a:p>
      </dgm:t>
    </dgm:pt>
    <dgm:pt modelId="{9632F5F9-8928-4F2E-844A-253A174E24B7}" type="sibTrans" cxnId="{88A64551-07F5-48C0-9B74-99EA932CFED4}">
      <dgm:prSet/>
      <dgm:spPr/>
      <dgm:t>
        <a:bodyPr/>
        <a:lstStyle/>
        <a:p>
          <a:endParaRPr lang="en-US"/>
        </a:p>
      </dgm:t>
    </dgm:pt>
    <dgm:pt modelId="{6FD4BF80-11A7-4536-86C6-E097822BB518}">
      <dgm:prSet phldrT="[Text]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r>
            <a:rPr lang="lv-LV" b="1" i="0" u="none" dirty="0"/>
            <a:t>185/198 bērniem ar FT izveidota infrastruktūra </a:t>
          </a:r>
          <a:endParaRPr lang="en-US" dirty="0"/>
        </a:p>
      </dgm:t>
    </dgm:pt>
    <dgm:pt modelId="{AA285138-4700-4984-8EDC-2DB0447CEE8C}" type="parTrans" cxnId="{7EEB5A85-8A1A-441A-A559-ACF2299FA6A0}">
      <dgm:prSet/>
      <dgm:spPr/>
      <dgm:t>
        <a:bodyPr/>
        <a:lstStyle/>
        <a:p>
          <a:endParaRPr lang="en-US"/>
        </a:p>
      </dgm:t>
    </dgm:pt>
    <dgm:pt modelId="{FDBE5ED7-FF1B-416D-A894-E530766BD65D}" type="sibTrans" cxnId="{7EEB5A85-8A1A-441A-A559-ACF2299FA6A0}">
      <dgm:prSet/>
      <dgm:spPr/>
      <dgm:t>
        <a:bodyPr/>
        <a:lstStyle/>
        <a:p>
          <a:endParaRPr lang="en-US"/>
        </a:p>
      </dgm:t>
    </dgm:pt>
    <dgm:pt modelId="{9D39C297-BD14-40D7-9E0F-8C4FF47FDCF0}">
      <dgm:prSet phldrT="[Text]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r>
            <a:rPr lang="lv-LV" b="1" dirty="0"/>
            <a:t>58 BSAC bērniem izveidota infrastruktūra</a:t>
          </a:r>
          <a:endParaRPr lang="en-US" b="1" dirty="0"/>
        </a:p>
      </dgm:t>
    </dgm:pt>
    <dgm:pt modelId="{403AE591-F2CA-4D7A-956A-BD383AFC9843}" type="parTrans" cxnId="{2B347D7D-C167-4B2F-BD5C-224E146F277F}">
      <dgm:prSet/>
      <dgm:spPr/>
      <dgm:t>
        <a:bodyPr/>
        <a:lstStyle/>
        <a:p>
          <a:endParaRPr lang="en-US"/>
        </a:p>
      </dgm:t>
    </dgm:pt>
    <dgm:pt modelId="{4A9590F7-9223-4117-B85C-01EE05654045}" type="sibTrans" cxnId="{2B347D7D-C167-4B2F-BD5C-224E146F277F}">
      <dgm:prSet/>
      <dgm:spPr/>
      <dgm:t>
        <a:bodyPr/>
        <a:lstStyle/>
        <a:p>
          <a:endParaRPr lang="en-US"/>
        </a:p>
      </dgm:t>
    </dgm:pt>
    <dgm:pt modelId="{27557D7B-D7AB-4F0C-920F-8239E71C6FD4}" type="pres">
      <dgm:prSet presAssocID="{F8EF32C6-D355-4792-B257-A917CB96BFC7}" presName="linear" presStyleCnt="0">
        <dgm:presLayoutVars>
          <dgm:dir/>
          <dgm:animLvl val="lvl"/>
          <dgm:resizeHandles val="exact"/>
        </dgm:presLayoutVars>
      </dgm:prSet>
      <dgm:spPr/>
    </dgm:pt>
    <dgm:pt modelId="{6FFC1063-BD6F-451A-A1E6-2633F9D4069F}" type="pres">
      <dgm:prSet presAssocID="{D832B2C9-B7ED-4AFB-BC08-421E7D06F1C2}" presName="parentLin" presStyleCnt="0"/>
      <dgm:spPr/>
    </dgm:pt>
    <dgm:pt modelId="{732CD23F-703B-4CC1-B86F-E41C21A09181}" type="pres">
      <dgm:prSet presAssocID="{D832B2C9-B7ED-4AFB-BC08-421E7D06F1C2}" presName="parentLeftMargin" presStyleLbl="node1" presStyleIdx="0" presStyleCnt="3"/>
      <dgm:spPr/>
    </dgm:pt>
    <dgm:pt modelId="{732E5072-A2E6-4C5E-B0BD-C6296AFE09AA}" type="pres">
      <dgm:prSet presAssocID="{D832B2C9-B7ED-4AFB-BC08-421E7D06F1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D42C84-A37B-48F2-BA91-0B6A0318BB03}" type="pres">
      <dgm:prSet presAssocID="{D832B2C9-B7ED-4AFB-BC08-421E7D06F1C2}" presName="negativeSpace" presStyleCnt="0"/>
      <dgm:spPr/>
    </dgm:pt>
    <dgm:pt modelId="{48AA08DB-8A17-48F3-9C87-3E2145686C84}" type="pres">
      <dgm:prSet presAssocID="{D832B2C9-B7ED-4AFB-BC08-421E7D06F1C2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800000"/>
          </a:solidFill>
        </a:ln>
      </dgm:spPr>
    </dgm:pt>
    <dgm:pt modelId="{31690B93-8171-4EAD-B4E9-FADFEBB772A1}" type="pres">
      <dgm:prSet presAssocID="{9632F5F9-8928-4F2E-844A-253A174E24B7}" presName="spaceBetweenRectangles" presStyleCnt="0"/>
      <dgm:spPr/>
    </dgm:pt>
    <dgm:pt modelId="{03F5C4C2-AD9F-4731-A7B4-63983B9EC183}" type="pres">
      <dgm:prSet presAssocID="{6FD4BF80-11A7-4536-86C6-E097822BB518}" presName="parentLin" presStyleCnt="0"/>
      <dgm:spPr/>
    </dgm:pt>
    <dgm:pt modelId="{F4D6F39A-A76C-4A54-82EB-BE458D213F08}" type="pres">
      <dgm:prSet presAssocID="{6FD4BF80-11A7-4536-86C6-E097822BB518}" presName="parentLeftMargin" presStyleLbl="node1" presStyleIdx="0" presStyleCnt="3"/>
      <dgm:spPr/>
    </dgm:pt>
    <dgm:pt modelId="{8CDC0CEB-110A-4EF2-BAD1-A171748897FA}" type="pres">
      <dgm:prSet presAssocID="{6FD4BF80-11A7-4536-86C6-E097822BB5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D7033D-58B1-4B95-87E6-005F0F864475}" type="pres">
      <dgm:prSet presAssocID="{6FD4BF80-11A7-4536-86C6-E097822BB518}" presName="negativeSpace" presStyleCnt="0"/>
      <dgm:spPr/>
    </dgm:pt>
    <dgm:pt modelId="{4803292F-F2F0-40C6-9C15-7D8FC9305792}" type="pres">
      <dgm:prSet presAssocID="{6FD4BF80-11A7-4536-86C6-E097822BB518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800000"/>
          </a:solidFill>
        </a:ln>
      </dgm:spPr>
    </dgm:pt>
    <dgm:pt modelId="{7F3F554B-18B3-415B-989D-B5DDA149DD4E}" type="pres">
      <dgm:prSet presAssocID="{FDBE5ED7-FF1B-416D-A894-E530766BD65D}" presName="spaceBetweenRectangles" presStyleCnt="0"/>
      <dgm:spPr/>
    </dgm:pt>
    <dgm:pt modelId="{73579932-D30E-4C79-ABE5-59753D1A584E}" type="pres">
      <dgm:prSet presAssocID="{9D39C297-BD14-40D7-9E0F-8C4FF47FDCF0}" presName="parentLin" presStyleCnt="0"/>
      <dgm:spPr/>
    </dgm:pt>
    <dgm:pt modelId="{0EBE0744-D163-4942-A6AD-66510E5DAF9A}" type="pres">
      <dgm:prSet presAssocID="{9D39C297-BD14-40D7-9E0F-8C4FF47FDCF0}" presName="parentLeftMargin" presStyleLbl="node1" presStyleIdx="1" presStyleCnt="3"/>
      <dgm:spPr/>
    </dgm:pt>
    <dgm:pt modelId="{D24B0390-87C2-4CAE-8E85-2B8EEA7BD761}" type="pres">
      <dgm:prSet presAssocID="{9D39C297-BD14-40D7-9E0F-8C4FF47FDC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0D43B64-EE7C-4176-A257-E3AF772559DF}" type="pres">
      <dgm:prSet presAssocID="{9D39C297-BD14-40D7-9E0F-8C4FF47FDCF0}" presName="negativeSpace" presStyleCnt="0"/>
      <dgm:spPr/>
    </dgm:pt>
    <dgm:pt modelId="{1DB0A3EC-0411-48C7-A7BF-EAF7C5CA8AAC}" type="pres">
      <dgm:prSet presAssocID="{9D39C297-BD14-40D7-9E0F-8C4FF47FDCF0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800000"/>
          </a:solidFill>
        </a:ln>
      </dgm:spPr>
    </dgm:pt>
  </dgm:ptLst>
  <dgm:cxnLst>
    <dgm:cxn modelId="{71CD210D-756D-403C-AD81-F93A63C89E2F}" type="presOf" srcId="{F8EF32C6-D355-4792-B257-A917CB96BFC7}" destId="{27557D7B-D7AB-4F0C-920F-8239E71C6FD4}" srcOrd="0" destOrd="0" presId="urn:microsoft.com/office/officeart/2005/8/layout/list1"/>
    <dgm:cxn modelId="{0030E537-5283-46AF-AFAE-B72D5F1F4D11}" type="presOf" srcId="{D832B2C9-B7ED-4AFB-BC08-421E7D06F1C2}" destId="{732E5072-A2E6-4C5E-B0BD-C6296AFE09AA}" srcOrd="1" destOrd="0" presId="urn:microsoft.com/office/officeart/2005/8/layout/list1"/>
    <dgm:cxn modelId="{88A64551-07F5-48C0-9B74-99EA932CFED4}" srcId="{F8EF32C6-D355-4792-B257-A917CB96BFC7}" destId="{D832B2C9-B7ED-4AFB-BC08-421E7D06F1C2}" srcOrd="0" destOrd="0" parTransId="{7FBAF9D6-E8A5-4039-B547-D1AEBBC671E3}" sibTransId="{9632F5F9-8928-4F2E-844A-253A174E24B7}"/>
    <dgm:cxn modelId="{F5A13B57-E363-4070-BC2D-74FBED73BDF3}" type="presOf" srcId="{9D39C297-BD14-40D7-9E0F-8C4FF47FDCF0}" destId="{0EBE0744-D163-4942-A6AD-66510E5DAF9A}" srcOrd="0" destOrd="0" presId="urn:microsoft.com/office/officeart/2005/8/layout/list1"/>
    <dgm:cxn modelId="{2B347D7D-C167-4B2F-BD5C-224E146F277F}" srcId="{F8EF32C6-D355-4792-B257-A917CB96BFC7}" destId="{9D39C297-BD14-40D7-9E0F-8C4FF47FDCF0}" srcOrd="2" destOrd="0" parTransId="{403AE591-F2CA-4D7A-956A-BD383AFC9843}" sibTransId="{4A9590F7-9223-4117-B85C-01EE05654045}"/>
    <dgm:cxn modelId="{7EEB5A85-8A1A-441A-A559-ACF2299FA6A0}" srcId="{F8EF32C6-D355-4792-B257-A917CB96BFC7}" destId="{6FD4BF80-11A7-4536-86C6-E097822BB518}" srcOrd="1" destOrd="0" parTransId="{AA285138-4700-4984-8EDC-2DB0447CEE8C}" sibTransId="{FDBE5ED7-FF1B-416D-A894-E530766BD65D}"/>
    <dgm:cxn modelId="{15CC30AB-FAEE-4C1F-ABC1-E2D25EFCF211}" type="presOf" srcId="{9D39C297-BD14-40D7-9E0F-8C4FF47FDCF0}" destId="{D24B0390-87C2-4CAE-8E85-2B8EEA7BD761}" srcOrd="1" destOrd="0" presId="urn:microsoft.com/office/officeart/2005/8/layout/list1"/>
    <dgm:cxn modelId="{6AA99AC2-F278-48DF-A90F-D108497E5B20}" type="presOf" srcId="{D832B2C9-B7ED-4AFB-BC08-421E7D06F1C2}" destId="{732CD23F-703B-4CC1-B86F-E41C21A09181}" srcOrd="0" destOrd="0" presId="urn:microsoft.com/office/officeart/2005/8/layout/list1"/>
    <dgm:cxn modelId="{0DBC3CC4-01FC-4C2E-86C2-EBECB670A06E}" type="presOf" srcId="{6FD4BF80-11A7-4536-86C6-E097822BB518}" destId="{F4D6F39A-A76C-4A54-82EB-BE458D213F08}" srcOrd="0" destOrd="0" presId="urn:microsoft.com/office/officeart/2005/8/layout/list1"/>
    <dgm:cxn modelId="{A754CAEA-AD6F-4BDC-A612-81168D7FBA4E}" type="presOf" srcId="{6FD4BF80-11A7-4536-86C6-E097822BB518}" destId="{8CDC0CEB-110A-4EF2-BAD1-A171748897FA}" srcOrd="1" destOrd="0" presId="urn:microsoft.com/office/officeart/2005/8/layout/list1"/>
    <dgm:cxn modelId="{5F0F5CBA-4948-4955-ABBA-4E458E51FB29}" type="presParOf" srcId="{27557D7B-D7AB-4F0C-920F-8239E71C6FD4}" destId="{6FFC1063-BD6F-451A-A1E6-2633F9D4069F}" srcOrd="0" destOrd="0" presId="urn:microsoft.com/office/officeart/2005/8/layout/list1"/>
    <dgm:cxn modelId="{EE82A9C6-C226-4651-B94C-1071C29FBDBC}" type="presParOf" srcId="{6FFC1063-BD6F-451A-A1E6-2633F9D4069F}" destId="{732CD23F-703B-4CC1-B86F-E41C21A09181}" srcOrd="0" destOrd="0" presId="urn:microsoft.com/office/officeart/2005/8/layout/list1"/>
    <dgm:cxn modelId="{BF15BE26-6F95-4CEE-9C48-E07A90083D28}" type="presParOf" srcId="{6FFC1063-BD6F-451A-A1E6-2633F9D4069F}" destId="{732E5072-A2E6-4C5E-B0BD-C6296AFE09AA}" srcOrd="1" destOrd="0" presId="urn:microsoft.com/office/officeart/2005/8/layout/list1"/>
    <dgm:cxn modelId="{ED29253D-059E-49BB-8FB2-9A9420153FBE}" type="presParOf" srcId="{27557D7B-D7AB-4F0C-920F-8239E71C6FD4}" destId="{CAD42C84-A37B-48F2-BA91-0B6A0318BB03}" srcOrd="1" destOrd="0" presId="urn:microsoft.com/office/officeart/2005/8/layout/list1"/>
    <dgm:cxn modelId="{72DCEADC-0803-4264-911D-BA7660353605}" type="presParOf" srcId="{27557D7B-D7AB-4F0C-920F-8239E71C6FD4}" destId="{48AA08DB-8A17-48F3-9C87-3E2145686C84}" srcOrd="2" destOrd="0" presId="urn:microsoft.com/office/officeart/2005/8/layout/list1"/>
    <dgm:cxn modelId="{BE3BCAB7-F562-47A4-B256-97B57555BC44}" type="presParOf" srcId="{27557D7B-D7AB-4F0C-920F-8239E71C6FD4}" destId="{31690B93-8171-4EAD-B4E9-FADFEBB772A1}" srcOrd="3" destOrd="0" presId="urn:microsoft.com/office/officeart/2005/8/layout/list1"/>
    <dgm:cxn modelId="{EB8C816F-BBEF-4407-A4B9-AA774DD46C47}" type="presParOf" srcId="{27557D7B-D7AB-4F0C-920F-8239E71C6FD4}" destId="{03F5C4C2-AD9F-4731-A7B4-63983B9EC183}" srcOrd="4" destOrd="0" presId="urn:microsoft.com/office/officeart/2005/8/layout/list1"/>
    <dgm:cxn modelId="{1788DFAB-15BA-4D0D-8D8A-957887F1AB74}" type="presParOf" srcId="{03F5C4C2-AD9F-4731-A7B4-63983B9EC183}" destId="{F4D6F39A-A76C-4A54-82EB-BE458D213F08}" srcOrd="0" destOrd="0" presId="urn:microsoft.com/office/officeart/2005/8/layout/list1"/>
    <dgm:cxn modelId="{1CFC1F39-B05D-4AD0-9E21-C3DBBDB9DB68}" type="presParOf" srcId="{03F5C4C2-AD9F-4731-A7B4-63983B9EC183}" destId="{8CDC0CEB-110A-4EF2-BAD1-A171748897FA}" srcOrd="1" destOrd="0" presId="urn:microsoft.com/office/officeart/2005/8/layout/list1"/>
    <dgm:cxn modelId="{C8C64B4D-575B-4EA8-830B-CF533BEF10A8}" type="presParOf" srcId="{27557D7B-D7AB-4F0C-920F-8239E71C6FD4}" destId="{72D7033D-58B1-4B95-87E6-005F0F864475}" srcOrd="5" destOrd="0" presId="urn:microsoft.com/office/officeart/2005/8/layout/list1"/>
    <dgm:cxn modelId="{81273C90-4721-4CEE-92E0-003E8DB4AFD4}" type="presParOf" srcId="{27557D7B-D7AB-4F0C-920F-8239E71C6FD4}" destId="{4803292F-F2F0-40C6-9C15-7D8FC9305792}" srcOrd="6" destOrd="0" presId="urn:microsoft.com/office/officeart/2005/8/layout/list1"/>
    <dgm:cxn modelId="{36D41B3F-FC72-44AA-89E9-1179FE1C69EC}" type="presParOf" srcId="{27557D7B-D7AB-4F0C-920F-8239E71C6FD4}" destId="{7F3F554B-18B3-415B-989D-B5DDA149DD4E}" srcOrd="7" destOrd="0" presId="urn:microsoft.com/office/officeart/2005/8/layout/list1"/>
    <dgm:cxn modelId="{B5C8CAEA-5FFF-41C0-8564-F47677589F1F}" type="presParOf" srcId="{27557D7B-D7AB-4F0C-920F-8239E71C6FD4}" destId="{73579932-D30E-4C79-ABE5-59753D1A584E}" srcOrd="8" destOrd="0" presId="urn:microsoft.com/office/officeart/2005/8/layout/list1"/>
    <dgm:cxn modelId="{651A799D-1619-46B0-97FC-2C520BDCF384}" type="presParOf" srcId="{73579932-D30E-4C79-ABE5-59753D1A584E}" destId="{0EBE0744-D163-4942-A6AD-66510E5DAF9A}" srcOrd="0" destOrd="0" presId="urn:microsoft.com/office/officeart/2005/8/layout/list1"/>
    <dgm:cxn modelId="{BF1B0E12-8250-47FA-AF3B-F8B06EE5C341}" type="presParOf" srcId="{73579932-D30E-4C79-ABE5-59753D1A584E}" destId="{D24B0390-87C2-4CAE-8E85-2B8EEA7BD761}" srcOrd="1" destOrd="0" presId="urn:microsoft.com/office/officeart/2005/8/layout/list1"/>
    <dgm:cxn modelId="{91D74124-CCF5-40E4-9F4F-FBF17920D051}" type="presParOf" srcId="{27557D7B-D7AB-4F0C-920F-8239E71C6FD4}" destId="{A0D43B64-EE7C-4176-A257-E3AF772559DF}" srcOrd="9" destOrd="0" presId="urn:microsoft.com/office/officeart/2005/8/layout/list1"/>
    <dgm:cxn modelId="{47220AF1-B897-4F35-99AE-A38A3A44BD49}" type="presParOf" srcId="{27557D7B-D7AB-4F0C-920F-8239E71C6FD4}" destId="{1DB0A3EC-0411-48C7-A7BF-EAF7C5CA8AAC}" srcOrd="10" destOrd="0" presId="urn:microsoft.com/office/officeart/2005/8/layout/list1"/>
  </dgm:cxnLst>
  <dgm:bg/>
  <dgm:whole>
    <a:ln>
      <a:solidFill>
        <a:srgbClr val="8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B8D6B-36D6-453F-831D-97FA4C9713B6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32A264-7B94-4995-A8ED-8B8EFB300C54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tx2"/>
        </a:solidFill>
        <a:ln w="76200">
          <a:solidFill>
            <a:srgbClr val="80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BD926-9396-4ADA-8CBF-EC7605761BAD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Situācijas analīze un vajadzību analīze, balstoties mērķa grupu izvērtējumos</a:t>
          </a:r>
          <a:endParaRPr lang="en-US" sz="2600" kern="1200" dirty="0"/>
        </a:p>
      </dsp:txBody>
      <dsp:txXfrm>
        <a:off x="5573268" y="0"/>
        <a:ext cx="3364992" cy="1827561"/>
      </dsp:txXfrm>
    </dsp:sp>
    <dsp:sp modelId="{F9A003FA-6113-470B-907E-2726222F92AC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rgbClr val="800000"/>
        </a:solidFill>
        <a:ln w="76200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898C4-C94D-477E-B0CD-C2894F008A86}">
      <dsp:nvSpPr>
        <dsp:cNvPr id="0" name=""/>
        <dsp:cNvSpPr/>
      </dsp:nvSpPr>
      <dsp:spPr>
        <a:xfrm>
          <a:off x="1648728" y="2523776"/>
          <a:ext cx="3222215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/>
            <a:t>Pašvaldību iniciatīvas un ESF/ERAF finansējuma nosacījumi </a:t>
          </a:r>
          <a:endParaRPr lang="en-US" sz="2600" kern="1200" dirty="0"/>
        </a:p>
      </dsp:txBody>
      <dsp:txXfrm>
        <a:off x="1648728" y="2523776"/>
        <a:ext cx="3222215" cy="1827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4AD3B-128A-49C6-BCB1-44E2EE7E4E35}">
      <dsp:nvSpPr>
        <dsp:cNvPr id="0" name=""/>
        <dsp:cNvSpPr/>
      </dsp:nvSpPr>
      <dsp:spPr>
        <a:xfrm rot="5400000">
          <a:off x="3833561" y="-1838233"/>
          <a:ext cx="3754834" cy="8201779"/>
        </a:xfrm>
        <a:prstGeom prst="round2SameRect">
          <a:avLst/>
        </a:prstGeom>
        <a:solidFill>
          <a:schemeClr val="bg1"/>
        </a:solidFill>
        <a:ln w="57150" cap="flat" cmpd="sng" algn="ctr">
          <a:solidFill>
            <a:srgbClr val="A5002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>
              <a:solidFill>
                <a:schemeClr val="tx1"/>
              </a:solidFill>
            </a:rPr>
            <a:t>SBSP veidot ilgstošas aprūpes institūcijās (t.sk., nevar atsevišķā stāvā, bet var pārveidot atsevišķas ēkas)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>
              <a:solidFill>
                <a:schemeClr val="tx1"/>
              </a:solidFill>
            </a:rPr>
            <a:t>veidot grupu dzīvokļus personām ar GRT kopā ar ĢVPP/ Jauniešu māju 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>
              <a:solidFill>
                <a:schemeClr val="tx1"/>
              </a:solidFill>
            </a:rPr>
            <a:t>Veidot SBSP, kur nav pamatots pieprasījums pēc pakalpojumiem;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>
              <a:solidFill>
                <a:schemeClr val="tx1"/>
              </a:solidFill>
            </a:rPr>
            <a:t>Veidot SBSP, kur pakalpojums nodrošina tikai daļēju ēkas noslodzi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610089" y="568535"/>
        <a:ext cx="8018483" cy="3388242"/>
      </dsp:txXfrm>
    </dsp:sp>
    <dsp:sp modelId="{B73C7CE8-BD73-4FBF-8E77-BBEC92E83850}">
      <dsp:nvSpPr>
        <dsp:cNvPr id="0" name=""/>
        <dsp:cNvSpPr/>
      </dsp:nvSpPr>
      <dsp:spPr>
        <a:xfrm>
          <a:off x="0" y="1537703"/>
          <a:ext cx="1552716" cy="1425506"/>
        </a:xfrm>
        <a:prstGeom prst="roundRect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bg1"/>
            </a:solidFill>
          </a:endParaRPr>
        </a:p>
      </dsp:txBody>
      <dsp:txXfrm>
        <a:off x="69587" y="1607290"/>
        <a:ext cx="1413542" cy="1286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A08DB-8A17-48F3-9C87-3E2145686C84}">
      <dsp:nvSpPr>
        <dsp:cNvPr id="0" name=""/>
        <dsp:cNvSpPr/>
      </dsp:nvSpPr>
      <dsp:spPr>
        <a:xfrm>
          <a:off x="0" y="810008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E5072-A2E6-4C5E-B0BD-C6296AFE09AA}">
      <dsp:nvSpPr>
        <dsp:cNvPr id="0" name=""/>
        <dsp:cNvSpPr/>
      </dsp:nvSpPr>
      <dsp:spPr>
        <a:xfrm>
          <a:off x="525780" y="411488"/>
          <a:ext cx="7360920" cy="79704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kern="1200" dirty="0">
              <a:solidFill>
                <a:schemeClr val="bg1"/>
              </a:solidFill>
            </a:rPr>
            <a:t>341 personai ar GRT izveidota infrastruktūra </a:t>
          </a:r>
          <a:endParaRPr lang="en-US" sz="2700" b="1" kern="1200" dirty="0">
            <a:solidFill>
              <a:schemeClr val="bg1"/>
            </a:solidFill>
          </a:endParaRPr>
        </a:p>
      </dsp:txBody>
      <dsp:txXfrm>
        <a:off x="564688" y="450396"/>
        <a:ext cx="7283104" cy="719224"/>
      </dsp:txXfrm>
    </dsp:sp>
    <dsp:sp modelId="{4803292F-F2F0-40C6-9C15-7D8FC9305792}">
      <dsp:nvSpPr>
        <dsp:cNvPr id="0" name=""/>
        <dsp:cNvSpPr/>
      </dsp:nvSpPr>
      <dsp:spPr>
        <a:xfrm>
          <a:off x="0" y="2034729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C0CEB-110A-4EF2-BAD1-A171748897FA}">
      <dsp:nvSpPr>
        <dsp:cNvPr id="0" name=""/>
        <dsp:cNvSpPr/>
      </dsp:nvSpPr>
      <dsp:spPr>
        <a:xfrm>
          <a:off x="525780" y="1636208"/>
          <a:ext cx="7360920" cy="79704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i="0" u="none" kern="1200" dirty="0"/>
            <a:t>185/198 bērniem ar FT izveidota infrastruktūra </a:t>
          </a:r>
          <a:endParaRPr lang="en-US" sz="2700" kern="1200" dirty="0"/>
        </a:p>
      </dsp:txBody>
      <dsp:txXfrm>
        <a:off x="564688" y="1675116"/>
        <a:ext cx="7283104" cy="719224"/>
      </dsp:txXfrm>
    </dsp:sp>
    <dsp:sp modelId="{1DB0A3EC-0411-48C7-A7BF-EAF7C5CA8AAC}">
      <dsp:nvSpPr>
        <dsp:cNvPr id="0" name=""/>
        <dsp:cNvSpPr/>
      </dsp:nvSpPr>
      <dsp:spPr>
        <a:xfrm>
          <a:off x="0" y="3259449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B0390-87C2-4CAE-8E85-2B8EEA7BD761}">
      <dsp:nvSpPr>
        <dsp:cNvPr id="0" name=""/>
        <dsp:cNvSpPr/>
      </dsp:nvSpPr>
      <dsp:spPr>
        <a:xfrm>
          <a:off x="525780" y="2860928"/>
          <a:ext cx="7360920" cy="797040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b="1" kern="1200" dirty="0"/>
            <a:t>58 BSAC bērniem izveidota infrastruktūra</a:t>
          </a:r>
          <a:endParaRPr lang="en-US" sz="2700" b="1" kern="1200" dirty="0"/>
        </a:p>
      </dsp:txBody>
      <dsp:txXfrm>
        <a:off x="564688" y="2899836"/>
        <a:ext cx="728310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51BBDD-2BBA-45EA-B4B3-429FF42BC2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4AC47-6CF9-4626-9B48-459AE3C151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80DB-1278-4E67-A764-C1EE74422DF5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7240C-67AB-4903-9A47-BCE65A5B41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58A5C-4E53-415C-BBD6-2655412464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E4DC-CE5D-48B9-A8ED-ED6FD96922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5351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D038D-D37E-FD4E-ACD8-66C943CADB9B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522B-2668-504A-982D-D8B89E262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30A4-D43D-4B4D-969B-05EB9B812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8FC4C-4009-4252-A797-793A386A0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EBF86-E80F-4645-8D02-F737B474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BA27-6455-4AF6-8E98-E398B725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5CA15-1237-423D-83ED-E67C937E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80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2853-D66C-4175-84B3-B8B09A0A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A975F-1DCF-4A2A-9034-B148185C2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8121C-1F4F-4AF7-A37A-BF1C0ED9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12315-EFDA-483F-A13F-7577E4CE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61A9F-DD5F-4903-9412-4F5F9B2D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03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A98B9-C77C-47BF-8F43-EB3BD212F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69BB1-2563-402E-A1C3-EF2D1B404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04F7-B602-4C47-945F-CBF947BF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2A7F2-F20A-42FF-BD9A-F5D483B6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67F3D-3A64-480D-B0BD-D453302B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01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2E10-D26D-4452-85F7-C7CF01C7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FFF1A-93F1-41D4-BA9C-C8C503C1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CE88-8C51-47BA-8390-F2DB50CA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A696-B9FA-4BBC-ACA0-696A51E5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DEEFC-C569-42E2-87DE-8F9E7BDE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891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9782-B98E-4475-8A79-B198F6FC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23900-A24D-4E7C-AA39-359110F3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F3B7-FF48-4615-AC19-D5E14F9B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F434-9A9E-482D-B0CD-248417C5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9B349-C45D-4621-95CA-5575C542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40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3BFF-FD7E-46AA-B002-34099AA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B96F-4F51-404B-8E88-F26BECDAA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E5DDF-660B-4945-ADC9-39BD9AC36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025B2-4747-473F-8175-AD8E4EE7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62921-F638-4EE3-897C-F7BC0E5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79BFD-0E68-43B4-B605-E9B28361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930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ED02-D9EE-4758-8B4B-06638541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D12FC-1F81-4C59-A5FA-44EF7CD7D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CF3A1-8118-4262-B387-39626C98A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EAEFE-0AD0-4A5A-929A-5FEA65694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61A18-2C62-437E-89AB-5CD05E96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0C82A-C04B-4B62-B635-89860D39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1F585-6398-4881-8B67-A7473682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C1F217-D60F-4414-8062-4ADD779F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590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BAF3-8F1D-44FF-88FD-78883C1C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4094B-AD9F-4B57-9029-594A6AE4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44336-25A3-4951-AEF9-DFC1B0CE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63C02-750E-4688-BFAD-A6796A75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340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8361B-7E84-46D1-9407-23A2A459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E2BAC-0CF6-41EE-B87A-35E57D49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8B5C4-899F-42E5-BF64-9B54C91A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30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257E-7CF3-4DF7-B7F8-CE5C5453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7FB32-9CFE-4EEA-A287-8D3CA2C6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1C1B8-5B18-4AB0-885D-3925FF7F7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D6778-9105-461E-BBA4-0174A077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EEA19-9ACF-4434-86D4-72F39875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0AFC1-1DAF-4C32-B0E2-6B5FAE34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521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E3F5-EC84-41F9-8A34-D7F42D52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837B4-8FCD-4C36-BEF1-005E47C5B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086CD-128E-4208-8687-24E16FB12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138A4-3CA5-4602-8E69-9A93D900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0F2CD-5C1E-4DEB-BCEE-63D12B64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86BB9-66F2-4367-AD8A-E06B1A3D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526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043BD-ED1D-4035-99E4-55B96A54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66CE-B35E-479A-97D6-CBAD8AD9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9E586-504E-4EB0-B9ED-6A99C6537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C60C-A7FA-45D5-942F-46A96FADC144}" type="datetimeFigureOut">
              <a:rPr lang="lv-LV" smtClean="0"/>
              <a:pPr/>
              <a:t>04.04.2018.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CF897-C6AA-4C51-A269-28AA6C6A1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91A0-7587-4E95-94A5-1885A4FF8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A85C-1BEB-43E9-83BD-E3D0520AC2B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235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allejosunflower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ponsivesurvivor.blogspot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storyforkids.net/greek-games.html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forkids.net/greek-gam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ponsivesurvivor.blogspot.com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usiness-people-team-group-118088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ik.com/free-icon/family-of-three-in-a-home_741125.htm" TargetMode="Externa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usiness-people-team-group-1180883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pik.com/free-icon/family-of-three-in-a-home_741125.htm" TargetMode="Externa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rkroom.baltimoresun.com/2012/09/sunflower-blooms-form-a-sea-of-color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icon.net/working-male-worker-industrial-industrial-icons-person-industry-man-people-678380" TargetMode="External"/><Relationship Id="rId7" Type="http://schemas.openxmlformats.org/officeDocument/2006/relationships/hyperlink" Target="http://www.historyforkids.net/greek-gam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openclipart.org/detail/74425/simple-home-by-netalloy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icon.net/working-male-worker-industrial-industrial-icons-person-industry-man-people-678380" TargetMode="External"/><Relationship Id="rId7" Type="http://schemas.openxmlformats.org/officeDocument/2006/relationships/hyperlink" Target="http://www.historyforkids.net/greek-gam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openclipart.org/detail/74425/simple-home-by-netalloy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B7A8-2008-46A1-9084-3D9325B71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C8528-53BD-4B1B-B98C-C913F36C4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358F3-C6C2-49D9-8719-DC5E5E854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37482" y="-821460"/>
            <a:ext cx="13266964" cy="8844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7103C-6550-4882-999E-7339EABF2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82" y="-312624"/>
            <a:ext cx="9290785" cy="2057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BCCFC5-32D8-4935-AE67-2F7F6378BB07}"/>
              </a:ext>
            </a:extLst>
          </p:cNvPr>
          <p:cNvSpPr txBox="1"/>
          <p:nvPr/>
        </p:nvSpPr>
        <p:spPr>
          <a:xfrm>
            <a:off x="3208564" y="2939143"/>
            <a:ext cx="635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chemeClr val="bg1"/>
                </a:solidFill>
              </a:rPr>
              <a:t>Kurzemes plānošanas reģiona DI plāns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E4F3CF-6A9F-43EC-A9C6-14D7EAEB59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3" y="5753285"/>
            <a:ext cx="1976439" cy="7161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D1354-FD27-4B52-B311-940FBDC6AC80}"/>
              </a:ext>
            </a:extLst>
          </p:cNvPr>
          <p:cNvSpPr txBox="1"/>
          <p:nvPr/>
        </p:nvSpPr>
        <p:spPr>
          <a:xfrm>
            <a:off x="4865914" y="5058729"/>
            <a:ext cx="287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</a:rPr>
              <a:t>2018.gada 4. aprīlī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96D8-BCD1-4F1F-9B85-262DE30D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298"/>
            <a:ext cx="12192000" cy="10590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 – teritoriālais izvietojums </a:t>
            </a:r>
            <a:br>
              <a:rPr lang="lv-LV" b="1" dirty="0">
                <a:solidFill>
                  <a:schemeClr val="bg1"/>
                </a:solidFill>
                <a:latin typeface="+mn-lt"/>
              </a:rPr>
            </a:br>
            <a:r>
              <a:rPr lang="lv-LV" b="1" dirty="0">
                <a:solidFill>
                  <a:schemeClr val="bg1"/>
                </a:solidFill>
                <a:latin typeface="+mn-lt"/>
              </a:rPr>
              <a:t>personām ar GRT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A8DF1-E22A-4F12-A490-FF389246A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i="1" dirty="0">
              <a:solidFill>
                <a:srgbClr val="8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9007A-0856-4AC0-97FE-4B5553975E8A}"/>
              </a:ext>
            </a:extLst>
          </p:cNvPr>
          <p:cNvSpPr/>
          <p:nvPr/>
        </p:nvSpPr>
        <p:spPr>
          <a:xfrm>
            <a:off x="571307" y="54643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i="1" dirty="0"/>
              <a:t> 3. attēls «Plānotā infrastruktūra personām ar GRT»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414F7-632E-481C-A921-47B3F3B930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20452" y="544011"/>
            <a:ext cx="5058136" cy="66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3608-6809-4592-A48B-BB678FE6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8019"/>
          </a:xfrm>
          <a:solidFill>
            <a:schemeClr val="tx2"/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 – bērni ar FT*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2111">
            <a:extLst>
              <a:ext uri="{FF2B5EF4-FFF2-40B4-BE49-F238E27FC236}">
                <a16:creationId xmlns:a16="http://schemas.microsoft.com/office/drawing/2014/main" id="{7D4CFB14-B888-4AFE-BB69-E45097BE4894}"/>
              </a:ext>
            </a:extLst>
          </p:cNvPr>
          <p:cNvGrpSpPr>
            <a:grpSpLocks/>
          </p:cNvGrpSpPr>
          <p:nvPr/>
        </p:nvGrpSpPr>
        <p:grpSpPr bwMode="auto">
          <a:xfrm>
            <a:off x="3524509" y="2143340"/>
            <a:ext cx="3962674" cy="2456349"/>
            <a:chOff x="2468563" y="461464"/>
            <a:chExt cx="3593451" cy="2456348"/>
          </a:xfrm>
        </p:grpSpPr>
        <p:sp>
          <p:nvSpPr>
            <p:cNvPr id="5" name="Freeform 134">
              <a:extLst>
                <a:ext uri="{FF2B5EF4-FFF2-40B4-BE49-F238E27FC236}">
                  <a16:creationId xmlns:a16="http://schemas.microsoft.com/office/drawing/2014/main" id="{516EC6B6-645A-4F29-AC6D-5EEBE844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104" y="461464"/>
              <a:ext cx="1516910" cy="2456348"/>
            </a:xfrm>
            <a:custGeom>
              <a:avLst/>
              <a:gdLst>
                <a:gd name="T0" fmla="*/ 1168400 w 1270"/>
                <a:gd name="T1" fmla="*/ 1809750 h 1779"/>
                <a:gd name="T2" fmla="*/ 2016125 w 1270"/>
                <a:gd name="T3" fmla="*/ 1809750 h 1779"/>
                <a:gd name="T4" fmla="*/ 2016125 w 1270"/>
                <a:gd name="T5" fmla="*/ 0 h 1779"/>
                <a:gd name="T6" fmla="*/ 0 w 1270"/>
                <a:gd name="T7" fmla="*/ 0 h 1779"/>
                <a:gd name="T8" fmla="*/ 0 w 1270"/>
                <a:gd name="T9" fmla="*/ 2014537 h 1779"/>
                <a:gd name="T10" fmla="*/ 1008063 w 1270"/>
                <a:gd name="T11" fmla="*/ 2014537 h 1779"/>
                <a:gd name="T12" fmla="*/ 1008063 w 1270"/>
                <a:gd name="T13" fmla="*/ 2824162 h 1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0" h="1779">
                  <a:moveTo>
                    <a:pt x="736" y="1140"/>
                  </a:moveTo>
                  <a:lnTo>
                    <a:pt x="1270" y="114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1269"/>
                  </a:lnTo>
                  <a:lnTo>
                    <a:pt x="635" y="1779"/>
                  </a:lnTo>
                </a:path>
              </a:pathLst>
            </a:custGeom>
            <a:noFill/>
            <a:ln w="571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35">
              <a:extLst>
                <a:ext uri="{FF2B5EF4-FFF2-40B4-BE49-F238E27FC236}">
                  <a16:creationId xmlns:a16="http://schemas.microsoft.com/office/drawing/2014/main" id="{7716EA49-192B-4DBB-AB9F-F8120F4F7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469900"/>
              <a:ext cx="1537829" cy="2409312"/>
            </a:xfrm>
            <a:custGeom>
              <a:avLst/>
              <a:gdLst>
                <a:gd name="T0" fmla="*/ 1169988 w 1267"/>
                <a:gd name="T1" fmla="*/ 1809750 h 1779"/>
                <a:gd name="T2" fmla="*/ 2011363 w 1267"/>
                <a:gd name="T3" fmla="*/ 1809750 h 1779"/>
                <a:gd name="T4" fmla="*/ 2011363 w 1267"/>
                <a:gd name="T5" fmla="*/ 0 h 1779"/>
                <a:gd name="T6" fmla="*/ 0 w 1267"/>
                <a:gd name="T7" fmla="*/ 0 h 1779"/>
                <a:gd name="T8" fmla="*/ 0 w 1267"/>
                <a:gd name="T9" fmla="*/ 2014537 h 1779"/>
                <a:gd name="T10" fmla="*/ 1003300 w 1267"/>
                <a:gd name="T11" fmla="*/ 2014537 h 1779"/>
                <a:gd name="T12" fmla="*/ 1003300 w 1267"/>
                <a:gd name="T13" fmla="*/ 2824162 h 1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7" h="1779">
                  <a:moveTo>
                    <a:pt x="737" y="1140"/>
                  </a:moveTo>
                  <a:lnTo>
                    <a:pt x="1267" y="1140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2" y="1269"/>
                  </a:lnTo>
                  <a:lnTo>
                    <a:pt x="632" y="1779"/>
                  </a:lnTo>
                </a:path>
              </a:pathLst>
            </a:custGeom>
            <a:noFill/>
            <a:ln w="571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AB9E5A-BFF7-444C-92E6-EC6237D85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9420" y="4392346"/>
            <a:ext cx="964323" cy="606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4A6FF-6D42-4624-BEF4-EAEB5932A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37330" y="4242640"/>
            <a:ext cx="2775182" cy="906270"/>
          </a:xfrm>
          <a:prstGeom prst="rect">
            <a:avLst/>
          </a:prstGeom>
        </p:spPr>
      </p:pic>
      <p:sp>
        <p:nvSpPr>
          <p:cNvPr id="9" name="Rectangle 145">
            <a:extLst>
              <a:ext uri="{FF2B5EF4-FFF2-40B4-BE49-F238E27FC236}">
                <a16:creationId xmlns:a16="http://schemas.microsoft.com/office/drawing/2014/main" id="{BE4B5EE6-19F3-4EF2-931F-828D2CB2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279" y="5076111"/>
            <a:ext cx="13762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«Atelpas brīdis»</a:t>
            </a:r>
            <a:endParaRPr lang="ru-RU" altLang="ru-RU" sz="1600" dirty="0"/>
          </a:p>
        </p:txBody>
      </p:sp>
      <p:sp>
        <p:nvSpPr>
          <p:cNvPr id="10" name="Rectangle 145">
            <a:extLst>
              <a:ext uri="{FF2B5EF4-FFF2-40B4-BE49-F238E27FC236}">
                <a16:creationId xmlns:a16="http://schemas.microsoft.com/office/drawing/2014/main" id="{8F99D2CF-E3FB-46BE-AEA6-63EA9CC3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404" y="5199221"/>
            <a:ext cx="19577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Sociālās rehabilitācijas 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centrs</a:t>
            </a:r>
            <a:endParaRPr lang="ru-RU" altLang="ru-RU" sz="1600" dirty="0"/>
          </a:p>
        </p:txBody>
      </p:sp>
      <p:sp>
        <p:nvSpPr>
          <p:cNvPr id="11" name="Rectangle 145">
            <a:extLst>
              <a:ext uri="{FF2B5EF4-FFF2-40B4-BE49-F238E27FC236}">
                <a16:creationId xmlns:a16="http://schemas.microsoft.com/office/drawing/2014/main" id="{C1503529-31C5-4AE2-A30A-D373D20C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689" y="2297803"/>
            <a:ext cx="104701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3200" b="1" dirty="0">
                <a:solidFill>
                  <a:schemeClr val="tx2"/>
                </a:solidFill>
                <a:latin typeface="Bebas Neue Bold" charset="0"/>
              </a:rPr>
              <a:t>33/</a:t>
            </a:r>
          </a:p>
          <a:p>
            <a:pPr algn="ctr"/>
            <a:r>
              <a:rPr lang="lv-LV" altLang="ru-RU" sz="3200" b="1" dirty="0">
                <a:solidFill>
                  <a:srgbClr val="800000"/>
                </a:solidFill>
              </a:rPr>
              <a:t>46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sp>
        <p:nvSpPr>
          <p:cNvPr id="12" name="Rectangle 145">
            <a:extLst>
              <a:ext uri="{FF2B5EF4-FFF2-40B4-BE49-F238E27FC236}">
                <a16:creationId xmlns:a16="http://schemas.microsoft.com/office/drawing/2014/main" id="{0A4ABEF3-907F-4905-804B-D2EDD987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93" y="2221821"/>
            <a:ext cx="146140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3200" b="1" dirty="0">
                <a:solidFill>
                  <a:schemeClr val="tx2"/>
                </a:solidFill>
                <a:latin typeface="Bebas Neue Bold" charset="0"/>
              </a:rPr>
              <a:t>152/</a:t>
            </a:r>
          </a:p>
          <a:p>
            <a:pPr algn="ctr"/>
            <a:r>
              <a:rPr lang="lv-LV" altLang="ru-RU" sz="3200" b="1" dirty="0">
                <a:solidFill>
                  <a:srgbClr val="800000"/>
                </a:solidFill>
                <a:latin typeface="Bebas Neue Bold" charset="0"/>
              </a:rPr>
              <a:t>152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20CD6-F8E7-499A-9F97-96A0FF9F11FE}"/>
              </a:ext>
            </a:extLst>
          </p:cNvPr>
          <p:cNvSpPr txBox="1"/>
          <p:nvPr/>
        </p:nvSpPr>
        <p:spPr>
          <a:xfrm>
            <a:off x="781291" y="5787342"/>
            <a:ext cx="3982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*bez snieguma rezerves/ ar snieguma rezervi</a:t>
            </a:r>
            <a:endParaRPr lang="en-GB" sz="1400" dirty="0"/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950EC1F9-F652-4FDA-A3B6-3639F2A14DB8}"/>
              </a:ext>
            </a:extLst>
          </p:cNvPr>
          <p:cNvSpPr/>
          <p:nvPr/>
        </p:nvSpPr>
        <p:spPr>
          <a:xfrm>
            <a:off x="868101" y="1665074"/>
            <a:ext cx="1660968" cy="1763923"/>
          </a:xfrm>
          <a:prstGeom prst="foldedCorner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lv-LV" b="1" dirty="0">
              <a:solidFill>
                <a:schemeClr val="tx1"/>
              </a:solidFill>
            </a:endParaRPr>
          </a:p>
          <a:p>
            <a:pPr lvl="0" algn="ctr"/>
            <a:r>
              <a:rPr lang="en-GB" b="1" dirty="0">
                <a:solidFill>
                  <a:schemeClr val="tx1"/>
                </a:solidFill>
              </a:rPr>
              <a:t>1176</a:t>
            </a:r>
            <a:r>
              <a:rPr lang="lv-LV" b="1" dirty="0">
                <a:solidFill>
                  <a:schemeClr val="tx1"/>
                </a:solidFill>
              </a:rPr>
              <a:t> bērni ar invaliditāti KPR, </a:t>
            </a:r>
          </a:p>
          <a:p>
            <a:pPr lvl="0" algn="ctr"/>
            <a:r>
              <a:rPr lang="lv-LV" b="1" dirty="0">
                <a:solidFill>
                  <a:schemeClr val="tx1"/>
                </a:solidFill>
              </a:rPr>
              <a:t>izvērtēti 277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21C635-70BD-4821-B948-6D370F77131A}"/>
              </a:ext>
            </a:extLst>
          </p:cNvPr>
          <p:cNvCxnSpPr/>
          <p:nvPr/>
        </p:nvCxnSpPr>
        <p:spPr>
          <a:xfrm>
            <a:off x="2500132" y="1678329"/>
            <a:ext cx="4987051" cy="0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8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EEC8-4683-4A2A-B94A-D7CB38D3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086" y="21990"/>
            <a:ext cx="12244086" cy="112969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risinājumi: finansējums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99A647-C2E8-41A3-A93E-767DBF880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2091" y="3097353"/>
            <a:ext cx="2775182" cy="90627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AD53E23-01AA-4C41-B1E0-E8D6C00A617A}"/>
              </a:ext>
            </a:extLst>
          </p:cNvPr>
          <p:cNvSpPr/>
          <p:nvPr/>
        </p:nvSpPr>
        <p:spPr>
          <a:xfrm>
            <a:off x="3756366" y="1423297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1113378-B718-4E27-8108-343A03B9828A}"/>
              </a:ext>
            </a:extLst>
          </p:cNvPr>
          <p:cNvSpPr/>
          <p:nvPr/>
        </p:nvSpPr>
        <p:spPr>
          <a:xfrm>
            <a:off x="3756366" y="2013560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6FD8B-4DB0-40D0-9576-44625B8F95C4}"/>
              </a:ext>
            </a:extLst>
          </p:cNvPr>
          <p:cNvSpPr txBox="1"/>
          <p:nvPr/>
        </p:nvSpPr>
        <p:spPr>
          <a:xfrm>
            <a:off x="3862086" y="1759352"/>
            <a:ext cx="382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35'212.87</a:t>
            </a:r>
            <a:r>
              <a:rPr lang="lv-LV" dirty="0">
                <a:solidFill>
                  <a:schemeClr val="bg1"/>
                </a:solidFill>
              </a:rPr>
              <a:t> EUR 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D424A-1E72-44C3-8CB5-EF38C0488BC3}"/>
              </a:ext>
            </a:extLst>
          </p:cNvPr>
          <p:cNvSpPr txBox="1"/>
          <p:nvPr/>
        </p:nvSpPr>
        <p:spPr>
          <a:xfrm>
            <a:off x="3862086" y="2334182"/>
            <a:ext cx="410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32’868</a:t>
            </a:r>
            <a:r>
              <a:rPr lang="lv-LV" dirty="0">
                <a:solidFill>
                  <a:schemeClr val="bg1"/>
                </a:solidFill>
              </a:rPr>
              <a:t> EUR bez snieguma rezerves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B7C4953-80C6-4249-B8B2-C31322C4FA49}"/>
              </a:ext>
            </a:extLst>
          </p:cNvPr>
          <p:cNvSpPr/>
          <p:nvPr/>
        </p:nvSpPr>
        <p:spPr>
          <a:xfrm>
            <a:off x="3756366" y="3038179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9D97474-FE79-4FEA-BBBB-05FF5E41EA38}"/>
              </a:ext>
            </a:extLst>
          </p:cNvPr>
          <p:cNvSpPr/>
          <p:nvPr/>
        </p:nvSpPr>
        <p:spPr>
          <a:xfrm>
            <a:off x="3756366" y="3670669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A0916A-C7E9-461C-A4F8-B3621C295ACD}"/>
              </a:ext>
            </a:extLst>
          </p:cNvPr>
          <p:cNvSpPr txBox="1"/>
          <p:nvPr/>
        </p:nvSpPr>
        <p:spPr>
          <a:xfrm>
            <a:off x="3862085" y="3351779"/>
            <a:ext cx="382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729'116.45</a:t>
            </a:r>
            <a:r>
              <a:rPr lang="lv-LV" dirty="0">
                <a:solidFill>
                  <a:schemeClr val="bg1"/>
                </a:solidFill>
              </a:rPr>
              <a:t> </a:t>
            </a:r>
            <a:r>
              <a:rPr lang="lv-LV" b="1" dirty="0">
                <a:solidFill>
                  <a:schemeClr val="bg1"/>
                </a:solidFill>
              </a:rPr>
              <a:t>EUR </a:t>
            </a:r>
            <a:r>
              <a:rPr lang="lv-LV" dirty="0">
                <a:solidFill>
                  <a:schemeClr val="bg1"/>
                </a:solidFill>
              </a:rPr>
              <a:t>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32229-CF4E-4F98-AF69-2B474FF3589C}"/>
              </a:ext>
            </a:extLst>
          </p:cNvPr>
          <p:cNvSpPr txBox="1"/>
          <p:nvPr/>
        </p:nvSpPr>
        <p:spPr>
          <a:xfrm>
            <a:off x="3862084" y="3977377"/>
            <a:ext cx="40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680’564</a:t>
            </a:r>
            <a:r>
              <a:rPr lang="lv-LV" dirty="0">
                <a:solidFill>
                  <a:schemeClr val="bg1"/>
                </a:solidFill>
              </a:rPr>
              <a:t> </a:t>
            </a:r>
            <a:r>
              <a:rPr lang="lv-LV" b="1" dirty="0">
                <a:solidFill>
                  <a:schemeClr val="bg1"/>
                </a:solidFill>
              </a:rPr>
              <a:t>EUR </a:t>
            </a:r>
            <a:r>
              <a:rPr lang="lv-LV" dirty="0">
                <a:solidFill>
                  <a:schemeClr val="bg1"/>
                </a:solidFill>
              </a:rPr>
              <a:t>bez snieguma rezerves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4" name="Content Placeholder 6">
            <a:extLst>
              <a:ext uri="{FF2B5EF4-FFF2-40B4-BE49-F238E27FC236}">
                <a16:creationId xmlns:a16="http://schemas.microsoft.com/office/drawing/2014/main" id="{F0A58167-23D9-46CA-84CB-E9A18F360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63430" y="1640589"/>
            <a:ext cx="964323" cy="606858"/>
          </a:xfrm>
          <a:prstGeom prst="rect">
            <a:avLst/>
          </a:prstGeom>
        </p:spPr>
      </p:pic>
      <p:sp>
        <p:nvSpPr>
          <p:cNvPr id="27" name="Rectangle 145">
            <a:extLst>
              <a:ext uri="{FF2B5EF4-FFF2-40B4-BE49-F238E27FC236}">
                <a16:creationId xmlns:a16="http://schemas.microsoft.com/office/drawing/2014/main" id="{88F5FD55-AE56-4234-9C85-A65DA0CA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77" y="2395737"/>
            <a:ext cx="13762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«Atelpas brīdis»</a:t>
            </a:r>
            <a:endParaRPr lang="ru-RU" altLang="ru-RU" sz="1600" dirty="0"/>
          </a:p>
        </p:txBody>
      </p:sp>
      <p:sp>
        <p:nvSpPr>
          <p:cNvPr id="33" name="Rectangle 145">
            <a:extLst>
              <a:ext uri="{FF2B5EF4-FFF2-40B4-BE49-F238E27FC236}">
                <a16:creationId xmlns:a16="http://schemas.microsoft.com/office/drawing/2014/main" id="{C167F7AD-C697-4DBE-8A76-3B0B502FC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1816" y="4062798"/>
            <a:ext cx="19577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Sociālās rehabilitācijas 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centrs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336096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96D8-BCD1-4F1F-9B85-262DE30D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298"/>
            <a:ext cx="12192000" cy="1059084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 – teritoriālais izvietojums </a:t>
            </a:r>
            <a:br>
              <a:rPr lang="lv-LV" b="1" dirty="0">
                <a:solidFill>
                  <a:schemeClr val="bg1"/>
                </a:solidFill>
                <a:latin typeface="+mn-lt"/>
              </a:rPr>
            </a:br>
            <a:r>
              <a:rPr lang="lv-LV" b="1" dirty="0">
                <a:solidFill>
                  <a:schemeClr val="bg1"/>
                </a:solidFill>
                <a:latin typeface="+mn-lt"/>
              </a:rPr>
              <a:t>bērniem ar FT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A8DF1-E22A-4F12-A490-FF389246A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i="1" dirty="0"/>
          </a:p>
          <a:p>
            <a:pPr marL="0" indent="0">
              <a:buNone/>
            </a:pPr>
            <a:endParaRPr lang="en-GB" i="1" dirty="0">
              <a:solidFill>
                <a:srgbClr val="8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8DC3FE-CFB2-4AB7-B18C-0AAE9FF3F3D8}"/>
              </a:ext>
            </a:extLst>
          </p:cNvPr>
          <p:cNvSpPr/>
          <p:nvPr/>
        </p:nvSpPr>
        <p:spPr>
          <a:xfrm>
            <a:off x="773864" y="59330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i="1" dirty="0"/>
              <a:t> 4. attēls «Plānotā infrastruktūra bērniem ar FT»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462C2-B3E7-460F-A928-CC6CB4B58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05637" y="598804"/>
            <a:ext cx="4782909" cy="645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3608-6809-4592-A48B-BB678FE6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801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 – ārpusģimenes aprūpē esošie bērni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2111">
            <a:extLst>
              <a:ext uri="{FF2B5EF4-FFF2-40B4-BE49-F238E27FC236}">
                <a16:creationId xmlns:a16="http://schemas.microsoft.com/office/drawing/2014/main" id="{7D4CFB14-B888-4AFE-BB69-E45097BE4894}"/>
              </a:ext>
            </a:extLst>
          </p:cNvPr>
          <p:cNvGrpSpPr>
            <a:grpSpLocks/>
          </p:cNvGrpSpPr>
          <p:nvPr/>
        </p:nvGrpSpPr>
        <p:grpSpPr bwMode="auto">
          <a:xfrm>
            <a:off x="3530279" y="2054514"/>
            <a:ext cx="3962674" cy="2456349"/>
            <a:chOff x="2468563" y="461464"/>
            <a:chExt cx="3593451" cy="2456348"/>
          </a:xfrm>
        </p:grpSpPr>
        <p:sp>
          <p:nvSpPr>
            <p:cNvPr id="5" name="Freeform 134">
              <a:extLst>
                <a:ext uri="{FF2B5EF4-FFF2-40B4-BE49-F238E27FC236}">
                  <a16:creationId xmlns:a16="http://schemas.microsoft.com/office/drawing/2014/main" id="{516EC6B6-645A-4F29-AC6D-5EEBE844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104" y="461464"/>
              <a:ext cx="1516910" cy="2456348"/>
            </a:xfrm>
            <a:custGeom>
              <a:avLst/>
              <a:gdLst>
                <a:gd name="T0" fmla="*/ 1168400 w 1270"/>
                <a:gd name="T1" fmla="*/ 1809750 h 1779"/>
                <a:gd name="T2" fmla="*/ 2016125 w 1270"/>
                <a:gd name="T3" fmla="*/ 1809750 h 1779"/>
                <a:gd name="T4" fmla="*/ 2016125 w 1270"/>
                <a:gd name="T5" fmla="*/ 0 h 1779"/>
                <a:gd name="T6" fmla="*/ 0 w 1270"/>
                <a:gd name="T7" fmla="*/ 0 h 1779"/>
                <a:gd name="T8" fmla="*/ 0 w 1270"/>
                <a:gd name="T9" fmla="*/ 2014537 h 1779"/>
                <a:gd name="T10" fmla="*/ 1008063 w 1270"/>
                <a:gd name="T11" fmla="*/ 2014537 h 1779"/>
                <a:gd name="T12" fmla="*/ 1008063 w 1270"/>
                <a:gd name="T13" fmla="*/ 2824162 h 1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0" h="1779">
                  <a:moveTo>
                    <a:pt x="736" y="1140"/>
                  </a:moveTo>
                  <a:lnTo>
                    <a:pt x="1270" y="114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1269"/>
                  </a:lnTo>
                  <a:lnTo>
                    <a:pt x="635" y="1779"/>
                  </a:lnTo>
                </a:path>
              </a:pathLst>
            </a:custGeom>
            <a:noFill/>
            <a:ln w="571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35">
              <a:extLst>
                <a:ext uri="{FF2B5EF4-FFF2-40B4-BE49-F238E27FC236}">
                  <a16:creationId xmlns:a16="http://schemas.microsoft.com/office/drawing/2014/main" id="{7716EA49-192B-4DBB-AB9F-F8120F4F7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469900"/>
              <a:ext cx="1537829" cy="2409312"/>
            </a:xfrm>
            <a:custGeom>
              <a:avLst/>
              <a:gdLst>
                <a:gd name="T0" fmla="*/ 1169988 w 1267"/>
                <a:gd name="T1" fmla="*/ 1809750 h 1779"/>
                <a:gd name="T2" fmla="*/ 2011363 w 1267"/>
                <a:gd name="T3" fmla="*/ 1809750 h 1779"/>
                <a:gd name="T4" fmla="*/ 2011363 w 1267"/>
                <a:gd name="T5" fmla="*/ 0 h 1779"/>
                <a:gd name="T6" fmla="*/ 0 w 1267"/>
                <a:gd name="T7" fmla="*/ 0 h 1779"/>
                <a:gd name="T8" fmla="*/ 0 w 1267"/>
                <a:gd name="T9" fmla="*/ 2014537 h 1779"/>
                <a:gd name="T10" fmla="*/ 1003300 w 1267"/>
                <a:gd name="T11" fmla="*/ 2014537 h 1779"/>
                <a:gd name="T12" fmla="*/ 1003300 w 1267"/>
                <a:gd name="T13" fmla="*/ 2824162 h 1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7" h="1779">
                  <a:moveTo>
                    <a:pt x="737" y="1140"/>
                  </a:moveTo>
                  <a:lnTo>
                    <a:pt x="1267" y="1140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2" y="1269"/>
                  </a:lnTo>
                  <a:lnTo>
                    <a:pt x="632" y="1779"/>
                  </a:lnTo>
                </a:path>
              </a:pathLst>
            </a:custGeom>
            <a:noFill/>
            <a:ln w="571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145">
            <a:extLst>
              <a:ext uri="{FF2B5EF4-FFF2-40B4-BE49-F238E27FC236}">
                <a16:creationId xmlns:a16="http://schemas.microsoft.com/office/drawing/2014/main" id="{BE4B5EE6-19F3-4EF2-931F-828D2CB25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751" y="5567600"/>
            <a:ext cx="1862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Jauniešu māja </a:t>
            </a:r>
            <a:endParaRPr lang="ru-RU" altLang="ru-RU" sz="1600" dirty="0"/>
          </a:p>
        </p:txBody>
      </p:sp>
      <p:sp>
        <p:nvSpPr>
          <p:cNvPr id="10" name="Rectangle 145">
            <a:extLst>
              <a:ext uri="{FF2B5EF4-FFF2-40B4-BE49-F238E27FC236}">
                <a16:creationId xmlns:a16="http://schemas.microsoft.com/office/drawing/2014/main" id="{8F99D2CF-E3FB-46BE-AEA6-63EA9CC3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184" y="5569336"/>
            <a:ext cx="2135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Ģimeniskais videi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 pietuvināts pakalpojums</a:t>
            </a:r>
            <a:endParaRPr lang="ru-RU" altLang="ru-RU" sz="1600" dirty="0"/>
          </a:p>
        </p:txBody>
      </p:sp>
      <p:sp>
        <p:nvSpPr>
          <p:cNvPr id="11" name="Rectangle 145">
            <a:extLst>
              <a:ext uri="{FF2B5EF4-FFF2-40B4-BE49-F238E27FC236}">
                <a16:creationId xmlns:a16="http://schemas.microsoft.com/office/drawing/2014/main" id="{C1503529-31C5-4AE2-A30A-D373D20C2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559" y="2342923"/>
            <a:ext cx="10470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3200" b="1" dirty="0">
                <a:solidFill>
                  <a:srgbClr val="800000"/>
                </a:solidFill>
                <a:latin typeface="Bebas Neue Bold" charset="0"/>
              </a:rPr>
              <a:t>18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sp>
        <p:nvSpPr>
          <p:cNvPr id="12" name="Rectangle 145">
            <a:extLst>
              <a:ext uri="{FF2B5EF4-FFF2-40B4-BE49-F238E27FC236}">
                <a16:creationId xmlns:a16="http://schemas.microsoft.com/office/drawing/2014/main" id="{0A4ABEF3-907F-4905-804B-D2EDD987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42924"/>
            <a:ext cx="10470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3200" b="1" dirty="0">
                <a:solidFill>
                  <a:srgbClr val="800000"/>
                </a:solidFill>
                <a:latin typeface="Bebas Neue Bold" charset="0"/>
              </a:rPr>
              <a:t>40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9ED77-AF9F-4ABA-AB19-CF6A8D5A02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9472" y="4518181"/>
            <a:ext cx="858299" cy="8640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0F0FBB-A827-443B-91C9-07C223EED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22355" y="4499176"/>
            <a:ext cx="1068424" cy="1068424"/>
          </a:xfrm>
          <a:prstGeom prst="rect">
            <a:avLst/>
          </a:prstGeom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D308F5F4-5021-4298-AB49-21D012EAEFD9}"/>
              </a:ext>
            </a:extLst>
          </p:cNvPr>
          <p:cNvSpPr/>
          <p:nvPr/>
        </p:nvSpPr>
        <p:spPr>
          <a:xfrm>
            <a:off x="868101" y="1665074"/>
            <a:ext cx="1660968" cy="1095487"/>
          </a:xfrm>
          <a:prstGeom prst="foldedCorner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D465D6-EE27-4FA9-95AF-9ED7C07031B5}"/>
              </a:ext>
            </a:extLst>
          </p:cNvPr>
          <p:cNvSpPr txBox="1"/>
          <p:nvPr/>
        </p:nvSpPr>
        <p:spPr>
          <a:xfrm>
            <a:off x="833231" y="1612652"/>
            <a:ext cx="1695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157 bērni VSAC/BSAC KPR, </a:t>
            </a:r>
          </a:p>
          <a:p>
            <a:pPr algn="ctr"/>
            <a:r>
              <a:rPr lang="lv-LV" b="1" dirty="0"/>
              <a:t>izvērtēti 126</a:t>
            </a:r>
            <a:endParaRPr lang="en-GB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5526A0-4492-44D6-8B49-9F69C7F9DF72}"/>
              </a:ext>
            </a:extLst>
          </p:cNvPr>
          <p:cNvCxnSpPr>
            <a:cxnSpLocks/>
          </p:cNvCxnSpPr>
          <p:nvPr/>
        </p:nvCxnSpPr>
        <p:spPr>
          <a:xfrm flipV="1">
            <a:off x="2529069" y="1665076"/>
            <a:ext cx="4963884" cy="1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3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EEC8-4683-4A2A-B94A-D7CB38D3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086" y="21990"/>
            <a:ext cx="12244086" cy="112969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risinājumi: finansējums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AD53E23-01AA-4C41-B1E0-E8D6C00A617A}"/>
              </a:ext>
            </a:extLst>
          </p:cNvPr>
          <p:cNvSpPr/>
          <p:nvPr/>
        </p:nvSpPr>
        <p:spPr>
          <a:xfrm>
            <a:off x="3756366" y="1423297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1113378-B718-4E27-8108-343A03B9828A}"/>
              </a:ext>
            </a:extLst>
          </p:cNvPr>
          <p:cNvSpPr/>
          <p:nvPr/>
        </p:nvSpPr>
        <p:spPr>
          <a:xfrm>
            <a:off x="3756366" y="2013560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6FD8B-4DB0-40D0-9576-44625B8F95C4}"/>
              </a:ext>
            </a:extLst>
          </p:cNvPr>
          <p:cNvSpPr txBox="1"/>
          <p:nvPr/>
        </p:nvSpPr>
        <p:spPr>
          <a:xfrm>
            <a:off x="3862086" y="1759352"/>
            <a:ext cx="382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188'189.73</a:t>
            </a:r>
            <a:r>
              <a:rPr lang="lv-LV" b="1" dirty="0">
                <a:solidFill>
                  <a:schemeClr val="bg1"/>
                </a:solidFill>
              </a:rPr>
              <a:t> </a:t>
            </a:r>
            <a:r>
              <a:rPr lang="lv-LV" dirty="0">
                <a:solidFill>
                  <a:schemeClr val="bg1"/>
                </a:solidFill>
              </a:rPr>
              <a:t>EUR 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D424A-1E72-44C3-8CB5-EF38C0488BC3}"/>
              </a:ext>
            </a:extLst>
          </p:cNvPr>
          <p:cNvSpPr txBox="1"/>
          <p:nvPr/>
        </p:nvSpPr>
        <p:spPr>
          <a:xfrm>
            <a:off x="3862086" y="2334182"/>
            <a:ext cx="410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175'658</a:t>
            </a:r>
            <a:r>
              <a:rPr lang="lv-LV" dirty="0">
                <a:solidFill>
                  <a:schemeClr val="bg1"/>
                </a:solidFill>
              </a:rPr>
              <a:t> EUR bez snieguma rezerves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B7C4953-80C6-4249-B8B2-C31322C4FA49}"/>
              </a:ext>
            </a:extLst>
          </p:cNvPr>
          <p:cNvSpPr/>
          <p:nvPr/>
        </p:nvSpPr>
        <p:spPr>
          <a:xfrm>
            <a:off x="3756366" y="3038179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9D97474-FE79-4FEA-BBBB-05FF5E41EA38}"/>
              </a:ext>
            </a:extLst>
          </p:cNvPr>
          <p:cNvSpPr/>
          <p:nvPr/>
        </p:nvSpPr>
        <p:spPr>
          <a:xfrm>
            <a:off x="3756366" y="3670669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A0916A-C7E9-461C-A4F8-B3621C295ACD}"/>
              </a:ext>
            </a:extLst>
          </p:cNvPr>
          <p:cNvSpPr txBox="1"/>
          <p:nvPr/>
        </p:nvSpPr>
        <p:spPr>
          <a:xfrm>
            <a:off x="3862085" y="3351779"/>
            <a:ext cx="382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2'149'847.16</a:t>
            </a:r>
            <a:r>
              <a:rPr lang="lv-LV" dirty="0">
                <a:solidFill>
                  <a:schemeClr val="bg1"/>
                </a:solidFill>
              </a:rPr>
              <a:t> </a:t>
            </a:r>
            <a:r>
              <a:rPr lang="lv-LV" b="1" dirty="0">
                <a:solidFill>
                  <a:schemeClr val="bg1"/>
                </a:solidFill>
              </a:rPr>
              <a:t>EUR </a:t>
            </a:r>
            <a:r>
              <a:rPr lang="lv-LV" dirty="0">
                <a:solidFill>
                  <a:schemeClr val="bg1"/>
                </a:solidFill>
              </a:rPr>
              <a:t>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32229-CF4E-4F98-AF69-2B474FF3589C}"/>
              </a:ext>
            </a:extLst>
          </p:cNvPr>
          <p:cNvSpPr txBox="1"/>
          <p:nvPr/>
        </p:nvSpPr>
        <p:spPr>
          <a:xfrm>
            <a:off x="3862084" y="3977377"/>
            <a:ext cx="40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2'006'687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lv-LV" b="1" dirty="0">
                <a:solidFill>
                  <a:schemeClr val="bg1"/>
                </a:solidFill>
              </a:rPr>
              <a:t>EUR </a:t>
            </a:r>
            <a:r>
              <a:rPr lang="lv-LV" dirty="0">
                <a:solidFill>
                  <a:schemeClr val="bg1"/>
                </a:solidFill>
              </a:rPr>
              <a:t>bez snieguma rezerves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B6962-FF02-488C-8848-A5BF198F8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78308" y="1583870"/>
            <a:ext cx="858299" cy="864046"/>
          </a:xfrm>
          <a:prstGeom prst="rect">
            <a:avLst/>
          </a:prstGeom>
        </p:spPr>
      </p:pic>
      <p:sp>
        <p:nvSpPr>
          <p:cNvPr id="16" name="Rectangle 145">
            <a:extLst>
              <a:ext uri="{FF2B5EF4-FFF2-40B4-BE49-F238E27FC236}">
                <a16:creationId xmlns:a16="http://schemas.microsoft.com/office/drawing/2014/main" id="{423FF2B5-2F03-41AB-91A4-E1C6C2B0F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6283" y="2525869"/>
            <a:ext cx="18623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Jauniešu māja </a:t>
            </a:r>
            <a:endParaRPr lang="ru-RU" altLang="ru-RU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7F4C30-702E-478B-9AE1-17A6F22F9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73245" y="3114554"/>
            <a:ext cx="1068424" cy="1068424"/>
          </a:xfrm>
          <a:prstGeom prst="rect">
            <a:avLst/>
          </a:prstGeom>
        </p:spPr>
      </p:pic>
      <p:sp>
        <p:nvSpPr>
          <p:cNvPr id="18" name="Rectangle 145">
            <a:extLst>
              <a:ext uri="{FF2B5EF4-FFF2-40B4-BE49-F238E27FC236}">
                <a16:creationId xmlns:a16="http://schemas.microsoft.com/office/drawing/2014/main" id="{2A5ED05E-ABE9-4431-B4ED-0EE6BAEB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569" y="4279220"/>
            <a:ext cx="2135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Ģimeniskais videi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 pietuvināts pakalpojums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22775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C0C3-1F93-4439-BD43-E7D781F8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299" y="1"/>
            <a:ext cx="12390699" cy="1035933"/>
          </a:xfrm>
          <a:solidFill>
            <a:schemeClr val="tx2"/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 – teritoriālais izvietojums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2D81-D70E-4D38-BF5C-5F4F7540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28" y="1431432"/>
            <a:ext cx="11000772" cy="47532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000" i="1" dirty="0"/>
              <a:t> </a:t>
            </a:r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endParaRPr lang="lv-LV" sz="2000" i="1" dirty="0"/>
          </a:p>
          <a:p>
            <a:pPr marL="0" indent="0">
              <a:buNone/>
            </a:pPr>
            <a:r>
              <a:rPr lang="lv-LV" sz="2000" i="1" dirty="0"/>
              <a:t> 5. attēls «Plānotā infrastruktūra bērniem ārpusģimenes </a:t>
            </a:r>
          </a:p>
          <a:p>
            <a:pPr marL="0" indent="0">
              <a:buNone/>
            </a:pPr>
            <a:r>
              <a:rPr lang="lv-LV" sz="2000" i="1" dirty="0"/>
              <a:t>aprūpē»</a:t>
            </a:r>
            <a:endParaRPr lang="en-GB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0A9D6-F58F-4CBE-B4AF-FD705C61F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81653" y="919230"/>
            <a:ext cx="4585359" cy="621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7818-23C4-4896-B9D6-5DA1521B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"/>
            <a:ext cx="12268200" cy="88391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Rīcības un rezultāti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44C0DB-67A0-41DC-8BB4-A343C8AE8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5539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41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F6B0-63EF-4374-83A8-CBB5462C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1CDA67-13F3-4390-B420-1D7395832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81643" y="-1"/>
            <a:ext cx="8707483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75DE45-FD53-4B95-971F-DF4726CC8BB3}"/>
              </a:ext>
            </a:extLst>
          </p:cNvPr>
          <p:cNvSpPr/>
          <p:nvPr/>
        </p:nvSpPr>
        <p:spPr>
          <a:xfrm>
            <a:off x="8927650" y="1134512"/>
            <a:ext cx="298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rgbClr val="3D4889"/>
                </a:solidFill>
              </a:rPr>
              <a:t>Paldies par uzmanību!</a:t>
            </a:r>
          </a:p>
          <a:p>
            <a:endParaRPr lang="lv-LV" sz="3200" b="1" dirty="0">
              <a:solidFill>
                <a:srgbClr val="3D4889"/>
              </a:solidFill>
            </a:endParaRPr>
          </a:p>
          <a:p>
            <a:r>
              <a:rPr lang="lv-LV" sz="3200" b="1" dirty="0">
                <a:solidFill>
                  <a:srgbClr val="3D4889"/>
                </a:solidFill>
              </a:rPr>
              <a:t>SIA SAFEGE Baltija </a:t>
            </a:r>
          </a:p>
          <a:p>
            <a:endParaRPr lang="lv-LV" sz="3200" b="1" dirty="0">
              <a:solidFill>
                <a:srgbClr val="3D4889"/>
              </a:solidFill>
            </a:endParaRPr>
          </a:p>
          <a:p>
            <a:r>
              <a:rPr lang="lv-LV" sz="2400" dirty="0">
                <a:solidFill>
                  <a:srgbClr val="3D4889"/>
                </a:solidFill>
              </a:rPr>
              <a:t>29488174</a:t>
            </a:r>
          </a:p>
          <a:p>
            <a:r>
              <a:rPr lang="lv-LV" sz="2400" dirty="0">
                <a:solidFill>
                  <a:srgbClr val="3D4889"/>
                </a:solidFill>
              </a:rPr>
              <a:t>ieva.cebura@safege.lv </a:t>
            </a:r>
            <a:endParaRPr lang="en-GB" sz="2400" dirty="0">
              <a:solidFill>
                <a:srgbClr val="3D48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7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1BE8-3DA2-4074-AF8F-FD622BD5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500"/>
          </a:xfrm>
          <a:solidFill>
            <a:schemeClr val="tx2"/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DI plāna mērķis un uzdevumi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7534-FC02-47D8-B57E-78127E264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918" y="5187225"/>
            <a:ext cx="14474543" cy="4975699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52F444B-0A49-4336-92B6-4A1084DA30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0332" y="2045483"/>
            <a:ext cx="1498387" cy="1090633"/>
          </a:xfrm>
          <a:custGeom>
            <a:avLst/>
            <a:gdLst>
              <a:gd name="T0" fmla="*/ 297 w 980"/>
              <a:gd name="T1" fmla="*/ 214 h 713"/>
              <a:gd name="T2" fmla="*/ 620 w 980"/>
              <a:gd name="T3" fmla="*/ 51 h 713"/>
              <a:gd name="T4" fmla="*/ 620 w 980"/>
              <a:gd name="T5" fmla="*/ 663 h 713"/>
              <a:gd name="T6" fmla="*/ 329 w 980"/>
              <a:gd name="T7" fmla="*/ 260 h 713"/>
              <a:gd name="T8" fmla="*/ 267 w 980"/>
              <a:gd name="T9" fmla="*/ 356 h 713"/>
              <a:gd name="T10" fmla="*/ 980 w 980"/>
              <a:gd name="T11" fmla="*/ 356 h 713"/>
              <a:gd name="T12" fmla="*/ 22 w 980"/>
              <a:gd name="T13" fmla="*/ 76 h 713"/>
              <a:gd name="T14" fmla="*/ 0 w 980"/>
              <a:gd name="T15" fmla="*/ 142 h 713"/>
              <a:gd name="T16" fmla="*/ 94 w 980"/>
              <a:gd name="T17" fmla="*/ 164 h 713"/>
              <a:gd name="T18" fmla="*/ 593 w 980"/>
              <a:gd name="T19" fmla="*/ 357 h 713"/>
              <a:gd name="T20" fmla="*/ 587 w 980"/>
              <a:gd name="T21" fmla="*/ 394 h 713"/>
              <a:gd name="T22" fmla="*/ 617 w 980"/>
              <a:gd name="T23" fmla="*/ 291 h 713"/>
              <a:gd name="T24" fmla="*/ 603 w 980"/>
              <a:gd name="T25" fmla="*/ 334 h 713"/>
              <a:gd name="T26" fmla="*/ 107 w 980"/>
              <a:gd name="T27" fmla="*/ 142 h 713"/>
              <a:gd name="T28" fmla="*/ 22 w 980"/>
              <a:gd name="T29" fmla="*/ 76 h 713"/>
              <a:gd name="T30" fmla="*/ 379 w 980"/>
              <a:gd name="T31" fmla="*/ 246 h 713"/>
              <a:gd name="T32" fmla="*/ 620 w 980"/>
              <a:gd name="T33" fmla="*/ 144 h 713"/>
              <a:gd name="T34" fmla="*/ 620 w 980"/>
              <a:gd name="T35" fmla="*/ 569 h 713"/>
              <a:gd name="T36" fmla="*/ 417 w 980"/>
              <a:gd name="T37" fmla="*/ 291 h 713"/>
              <a:gd name="T38" fmla="*/ 355 w 980"/>
              <a:gd name="T39" fmla="*/ 356 h 713"/>
              <a:gd name="T40" fmla="*/ 885 w 980"/>
              <a:gd name="T41" fmla="*/ 356 h 713"/>
              <a:gd name="T42" fmla="*/ 620 w 980"/>
              <a:gd name="T43" fmla="*/ 181 h 713"/>
              <a:gd name="T44" fmla="*/ 512 w 980"/>
              <a:gd name="T45" fmla="*/ 298 h 713"/>
              <a:gd name="T46" fmla="*/ 743 w 980"/>
              <a:gd name="T47" fmla="*/ 356 h 713"/>
              <a:gd name="T48" fmla="*/ 497 w 980"/>
              <a:gd name="T49" fmla="*/ 356 h 713"/>
              <a:gd name="T50" fmla="*/ 452 w 980"/>
              <a:gd name="T51" fmla="*/ 305 h 713"/>
              <a:gd name="T52" fmla="*/ 620 w 980"/>
              <a:gd name="T53" fmla="*/ 532 h 713"/>
              <a:gd name="T54" fmla="*/ 620 w 980"/>
              <a:gd name="T55" fmla="*/ 181 h 713"/>
              <a:gd name="T56" fmla="*/ 548 w 980"/>
              <a:gd name="T57" fmla="*/ 310 h 713"/>
              <a:gd name="T58" fmla="*/ 615 w 980"/>
              <a:gd name="T59" fmla="*/ 287 h 713"/>
              <a:gd name="T60" fmla="*/ 618 w 980"/>
              <a:gd name="T61" fmla="*/ 286 h 713"/>
              <a:gd name="T62" fmla="*/ 663 w 980"/>
              <a:gd name="T63" fmla="*/ 357 h 713"/>
              <a:gd name="T64" fmla="*/ 585 w 980"/>
              <a:gd name="T65" fmla="*/ 399 h 713"/>
              <a:gd name="T66" fmla="*/ 583 w 980"/>
              <a:gd name="T67" fmla="*/ 397 h 713"/>
              <a:gd name="T68" fmla="*/ 537 w 980"/>
              <a:gd name="T69" fmla="*/ 338 h 713"/>
              <a:gd name="T70" fmla="*/ 620 w 980"/>
              <a:gd name="T71" fmla="*/ 442 h 713"/>
              <a:gd name="T72" fmla="*/ 620 w 980"/>
              <a:gd name="T73" fmla="*/ 271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0" h="713">
                <a:moveTo>
                  <a:pt x="624" y="0"/>
                </a:moveTo>
                <a:cubicBezTo>
                  <a:pt x="478" y="0"/>
                  <a:pt x="352" y="88"/>
                  <a:pt x="297" y="214"/>
                </a:cubicBezTo>
                <a:lnTo>
                  <a:pt x="341" y="231"/>
                </a:lnTo>
                <a:cubicBezTo>
                  <a:pt x="389" y="125"/>
                  <a:pt x="496" y="51"/>
                  <a:pt x="620" y="51"/>
                </a:cubicBezTo>
                <a:cubicBezTo>
                  <a:pt x="788" y="51"/>
                  <a:pt x="926" y="188"/>
                  <a:pt x="926" y="356"/>
                </a:cubicBezTo>
                <a:cubicBezTo>
                  <a:pt x="926" y="525"/>
                  <a:pt x="788" y="663"/>
                  <a:pt x="620" y="663"/>
                </a:cubicBezTo>
                <a:cubicBezTo>
                  <a:pt x="451" y="663"/>
                  <a:pt x="314" y="525"/>
                  <a:pt x="314" y="356"/>
                </a:cubicBezTo>
                <a:cubicBezTo>
                  <a:pt x="314" y="322"/>
                  <a:pt x="318" y="291"/>
                  <a:pt x="329" y="260"/>
                </a:cubicBezTo>
                <a:lnTo>
                  <a:pt x="286" y="243"/>
                </a:lnTo>
                <a:cubicBezTo>
                  <a:pt x="273" y="279"/>
                  <a:pt x="267" y="316"/>
                  <a:pt x="267" y="356"/>
                </a:cubicBezTo>
                <a:cubicBezTo>
                  <a:pt x="267" y="553"/>
                  <a:pt x="427" y="713"/>
                  <a:pt x="624" y="713"/>
                </a:cubicBezTo>
                <a:cubicBezTo>
                  <a:pt x="821" y="713"/>
                  <a:pt x="980" y="553"/>
                  <a:pt x="980" y="356"/>
                </a:cubicBezTo>
                <a:cubicBezTo>
                  <a:pt x="980" y="160"/>
                  <a:pt x="821" y="0"/>
                  <a:pt x="624" y="0"/>
                </a:cubicBezTo>
                <a:close/>
                <a:moveTo>
                  <a:pt x="22" y="76"/>
                </a:moveTo>
                <a:cubicBezTo>
                  <a:pt x="56" y="114"/>
                  <a:pt x="60" y="134"/>
                  <a:pt x="60" y="134"/>
                </a:cubicBezTo>
                <a:cubicBezTo>
                  <a:pt x="60" y="134"/>
                  <a:pt x="48" y="140"/>
                  <a:pt x="0" y="142"/>
                </a:cubicBezTo>
                <a:cubicBezTo>
                  <a:pt x="0" y="142"/>
                  <a:pt x="50" y="172"/>
                  <a:pt x="77" y="172"/>
                </a:cubicBezTo>
                <a:cubicBezTo>
                  <a:pt x="83" y="172"/>
                  <a:pt x="94" y="164"/>
                  <a:pt x="94" y="164"/>
                </a:cubicBezTo>
                <a:lnTo>
                  <a:pt x="591" y="356"/>
                </a:lnTo>
                <a:lnTo>
                  <a:pt x="593" y="357"/>
                </a:lnTo>
                <a:lnTo>
                  <a:pt x="598" y="359"/>
                </a:lnTo>
                <a:lnTo>
                  <a:pt x="587" y="394"/>
                </a:lnTo>
                <a:lnTo>
                  <a:pt x="658" y="356"/>
                </a:lnTo>
                <a:lnTo>
                  <a:pt x="617" y="291"/>
                </a:lnTo>
                <a:lnTo>
                  <a:pt x="603" y="333"/>
                </a:lnTo>
                <a:lnTo>
                  <a:pt x="603" y="334"/>
                </a:lnTo>
                <a:cubicBezTo>
                  <a:pt x="601" y="334"/>
                  <a:pt x="602" y="334"/>
                  <a:pt x="602" y="334"/>
                </a:cubicBezTo>
                <a:lnTo>
                  <a:pt x="107" y="142"/>
                </a:lnTo>
                <a:cubicBezTo>
                  <a:pt x="107" y="142"/>
                  <a:pt x="101" y="121"/>
                  <a:pt x="93" y="113"/>
                </a:cubicBezTo>
                <a:cubicBezTo>
                  <a:pt x="75" y="94"/>
                  <a:pt x="22" y="76"/>
                  <a:pt x="22" y="76"/>
                </a:cubicBezTo>
                <a:close/>
                <a:moveTo>
                  <a:pt x="620" y="92"/>
                </a:moveTo>
                <a:cubicBezTo>
                  <a:pt x="513" y="92"/>
                  <a:pt x="421" y="155"/>
                  <a:pt x="379" y="246"/>
                </a:cubicBezTo>
                <a:lnTo>
                  <a:pt x="428" y="265"/>
                </a:lnTo>
                <a:cubicBezTo>
                  <a:pt x="462" y="194"/>
                  <a:pt x="535" y="144"/>
                  <a:pt x="620" y="144"/>
                </a:cubicBezTo>
                <a:cubicBezTo>
                  <a:pt x="737" y="144"/>
                  <a:pt x="832" y="239"/>
                  <a:pt x="832" y="356"/>
                </a:cubicBezTo>
                <a:cubicBezTo>
                  <a:pt x="832" y="474"/>
                  <a:pt x="737" y="569"/>
                  <a:pt x="620" y="569"/>
                </a:cubicBezTo>
                <a:cubicBezTo>
                  <a:pt x="503" y="569"/>
                  <a:pt x="407" y="474"/>
                  <a:pt x="407" y="356"/>
                </a:cubicBezTo>
                <a:cubicBezTo>
                  <a:pt x="407" y="333"/>
                  <a:pt x="410" y="312"/>
                  <a:pt x="417" y="291"/>
                </a:cubicBezTo>
                <a:lnTo>
                  <a:pt x="369" y="273"/>
                </a:lnTo>
                <a:cubicBezTo>
                  <a:pt x="360" y="300"/>
                  <a:pt x="355" y="327"/>
                  <a:pt x="355" y="356"/>
                </a:cubicBezTo>
                <a:cubicBezTo>
                  <a:pt x="355" y="503"/>
                  <a:pt x="474" y="621"/>
                  <a:pt x="620" y="621"/>
                </a:cubicBezTo>
                <a:cubicBezTo>
                  <a:pt x="766" y="621"/>
                  <a:pt x="885" y="503"/>
                  <a:pt x="885" y="356"/>
                </a:cubicBezTo>
                <a:cubicBezTo>
                  <a:pt x="885" y="210"/>
                  <a:pt x="766" y="92"/>
                  <a:pt x="620" y="92"/>
                </a:cubicBezTo>
                <a:close/>
                <a:moveTo>
                  <a:pt x="620" y="181"/>
                </a:moveTo>
                <a:cubicBezTo>
                  <a:pt x="551" y="181"/>
                  <a:pt x="492" y="221"/>
                  <a:pt x="463" y="278"/>
                </a:cubicBezTo>
                <a:lnTo>
                  <a:pt x="512" y="298"/>
                </a:lnTo>
                <a:cubicBezTo>
                  <a:pt x="533" y="260"/>
                  <a:pt x="573" y="234"/>
                  <a:pt x="620" y="234"/>
                </a:cubicBezTo>
                <a:cubicBezTo>
                  <a:pt x="687" y="234"/>
                  <a:pt x="743" y="289"/>
                  <a:pt x="743" y="356"/>
                </a:cubicBezTo>
                <a:cubicBezTo>
                  <a:pt x="743" y="424"/>
                  <a:pt x="687" y="479"/>
                  <a:pt x="620" y="479"/>
                </a:cubicBezTo>
                <a:cubicBezTo>
                  <a:pt x="552" y="479"/>
                  <a:pt x="497" y="424"/>
                  <a:pt x="497" y="356"/>
                </a:cubicBezTo>
                <a:cubicBezTo>
                  <a:pt x="497" y="345"/>
                  <a:pt x="498" y="335"/>
                  <a:pt x="501" y="324"/>
                </a:cubicBezTo>
                <a:lnTo>
                  <a:pt x="452" y="305"/>
                </a:lnTo>
                <a:cubicBezTo>
                  <a:pt x="447" y="322"/>
                  <a:pt x="444" y="338"/>
                  <a:pt x="444" y="356"/>
                </a:cubicBezTo>
                <a:cubicBezTo>
                  <a:pt x="444" y="453"/>
                  <a:pt x="523" y="532"/>
                  <a:pt x="620" y="532"/>
                </a:cubicBezTo>
                <a:cubicBezTo>
                  <a:pt x="716" y="532"/>
                  <a:pt x="795" y="453"/>
                  <a:pt x="795" y="356"/>
                </a:cubicBezTo>
                <a:cubicBezTo>
                  <a:pt x="795" y="260"/>
                  <a:pt x="716" y="181"/>
                  <a:pt x="620" y="181"/>
                </a:cubicBezTo>
                <a:close/>
                <a:moveTo>
                  <a:pt x="620" y="271"/>
                </a:moveTo>
                <a:cubicBezTo>
                  <a:pt x="590" y="271"/>
                  <a:pt x="564" y="287"/>
                  <a:pt x="548" y="310"/>
                </a:cubicBezTo>
                <a:lnTo>
                  <a:pt x="600" y="330"/>
                </a:lnTo>
                <a:lnTo>
                  <a:pt x="615" y="287"/>
                </a:lnTo>
                <a:lnTo>
                  <a:pt x="616" y="283"/>
                </a:lnTo>
                <a:lnTo>
                  <a:pt x="618" y="286"/>
                </a:lnTo>
                <a:lnTo>
                  <a:pt x="662" y="356"/>
                </a:lnTo>
                <a:lnTo>
                  <a:pt x="663" y="357"/>
                </a:lnTo>
                <a:lnTo>
                  <a:pt x="662" y="358"/>
                </a:lnTo>
                <a:lnTo>
                  <a:pt x="585" y="399"/>
                </a:lnTo>
                <a:lnTo>
                  <a:pt x="581" y="401"/>
                </a:lnTo>
                <a:lnTo>
                  <a:pt x="583" y="397"/>
                </a:lnTo>
                <a:lnTo>
                  <a:pt x="594" y="360"/>
                </a:lnTo>
                <a:lnTo>
                  <a:pt x="537" y="338"/>
                </a:lnTo>
                <a:cubicBezTo>
                  <a:pt x="535" y="344"/>
                  <a:pt x="535" y="350"/>
                  <a:pt x="535" y="356"/>
                </a:cubicBezTo>
                <a:cubicBezTo>
                  <a:pt x="535" y="403"/>
                  <a:pt x="573" y="442"/>
                  <a:pt x="620" y="442"/>
                </a:cubicBezTo>
                <a:cubicBezTo>
                  <a:pt x="667" y="442"/>
                  <a:pt x="705" y="403"/>
                  <a:pt x="705" y="356"/>
                </a:cubicBezTo>
                <a:cubicBezTo>
                  <a:pt x="705" y="309"/>
                  <a:pt x="667" y="271"/>
                  <a:pt x="620" y="271"/>
                </a:cubicBezTo>
                <a:close/>
              </a:path>
            </a:pathLst>
          </a:custGeom>
          <a:solidFill>
            <a:srgbClr val="63242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72583335-1FE5-4B83-BDEA-BF91C36F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719" y="1819998"/>
            <a:ext cx="8194876" cy="1339891"/>
          </a:xfrm>
          <a:prstGeom prst="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Noteikt KPR teritorijā īstenojamās rīcības, kuru izpildes rezultātā personām ar GRT un bērniem ar FT tiks nodrošināti viņu </a:t>
            </a:r>
            <a:r>
              <a:rPr kumimoji="0" lang="lv-LV" altLang="en-US" sz="160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individuālajām vajadzībām atbilstoši </a:t>
            </a:r>
            <a:r>
              <a:rPr kumimoji="0" lang="lv-LV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sociālie pakalpojumi un novērsts risks nokļūt </a:t>
            </a:r>
            <a:r>
              <a:rPr kumimoji="0" lang="lv-LV" altLang="en-US" sz="160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ilgstošas sociālās aprūpes institūcijā</a:t>
            </a:r>
            <a:r>
              <a:rPr kumimoji="0" lang="lv-LV" altLang="en-US" sz="1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lv-LV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B437F0-FF49-4081-BE05-3F69FEAF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93F94C-C127-4A8C-A10F-4245CB81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5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4BD2ECF-1DF5-4E54-A3E3-473C81E8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719" y="3361601"/>
            <a:ext cx="16782078" cy="52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KPR DI plāna uzdevumi ir šādi: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63D38B-33F5-4540-8EB7-065B5DCCF20B}"/>
              </a:ext>
            </a:extLst>
          </p:cNvPr>
          <p:cNvGrpSpPr>
            <a:grpSpLocks/>
          </p:cNvGrpSpPr>
          <p:nvPr/>
        </p:nvGrpSpPr>
        <p:grpSpPr bwMode="auto">
          <a:xfrm>
            <a:off x="2048719" y="3222111"/>
            <a:ext cx="8248648" cy="3288648"/>
            <a:chOff x="0" y="0"/>
            <a:chExt cx="110448" cy="52237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A259B7-CE2B-4241-9BE5-732479083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8" y="0"/>
              <a:ext cx="90360" cy="12512"/>
            </a:xfrm>
            <a:custGeom>
              <a:avLst/>
              <a:gdLst>
                <a:gd name="T0" fmla="*/ 0 w 9352547"/>
                <a:gd name="T1" fmla="*/ 0 h 1251284"/>
                <a:gd name="T2" fmla="*/ 9036000 w 9352547"/>
                <a:gd name="T3" fmla="*/ 0 h 1251284"/>
                <a:gd name="T4" fmla="*/ 9036000 w 9352547"/>
                <a:gd name="T5" fmla="*/ 1251284 h 1251284"/>
                <a:gd name="T6" fmla="*/ 0 w 9352547"/>
                <a:gd name="T7" fmla="*/ 1251284 h 1251284"/>
                <a:gd name="T8" fmla="*/ 604466 w 9352547"/>
                <a:gd name="T9" fmla="*/ 625642 h 125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52547"/>
                <a:gd name="T16" fmla="*/ 0 h 1251284"/>
                <a:gd name="T17" fmla="*/ 9352547 w 9352547"/>
                <a:gd name="T18" fmla="*/ 1251284 h 1251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52547" h="1251284">
                  <a:moveTo>
                    <a:pt x="0" y="0"/>
                  </a:moveTo>
                  <a:lnTo>
                    <a:pt x="9352547" y="0"/>
                  </a:lnTo>
                  <a:lnTo>
                    <a:pt x="9352547" y="1251284"/>
                  </a:lnTo>
                  <a:lnTo>
                    <a:pt x="0" y="1251284"/>
                  </a:lnTo>
                  <a:lnTo>
                    <a:pt x="625642" y="625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400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v-LV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.sk., novērtējot KPR teritorijā esošo BSAC un VSAC darbību, mērķa grupu personu </a:t>
              </a:r>
              <a:r>
                <a:rPr lang="lv-LV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vajadzības, </a:t>
              </a: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jau esošos sabiedrībā balstītos sociālos pakalpojumus (SBSP) un vispārējos pakalpojumus un apzinot konstatētos šķēršļus šo pakalpojumu pilnvērtīgai izmantošanai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85A47C9-9111-4071-B1AC-58D945175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8" y="13171"/>
              <a:ext cx="84600" cy="12513"/>
            </a:xfrm>
            <a:custGeom>
              <a:avLst/>
              <a:gdLst>
                <a:gd name="T0" fmla="*/ 0 w 8619957"/>
                <a:gd name="T1" fmla="*/ 0 h 1251284"/>
                <a:gd name="T2" fmla="*/ 8460000 w 8619957"/>
                <a:gd name="T3" fmla="*/ 0 h 1251284"/>
                <a:gd name="T4" fmla="*/ 8460000 w 8619957"/>
                <a:gd name="T5" fmla="*/ 1251284 h 1251284"/>
                <a:gd name="T6" fmla="*/ 0 w 8619957"/>
                <a:gd name="T7" fmla="*/ 1251284 h 1251284"/>
                <a:gd name="T8" fmla="*/ 604553 w 8619957"/>
                <a:gd name="T9" fmla="*/ 625642 h 125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19957"/>
                <a:gd name="T16" fmla="*/ 0 h 1251284"/>
                <a:gd name="T17" fmla="*/ 8619957 w 8619957"/>
                <a:gd name="T18" fmla="*/ 1251284 h 1251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19957" h="1251284">
                  <a:moveTo>
                    <a:pt x="0" y="0"/>
                  </a:moveTo>
                  <a:lnTo>
                    <a:pt x="8619957" y="0"/>
                  </a:lnTo>
                  <a:lnTo>
                    <a:pt x="8619957" y="1251284"/>
                  </a:lnTo>
                  <a:lnTo>
                    <a:pt x="0" y="1251284"/>
                  </a:lnTo>
                  <a:lnTo>
                    <a:pt x="615984" y="625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400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lai apmierinātu mērķa grupu personu </a:t>
              </a:r>
              <a:r>
                <a:rPr lang="lv-LV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vajadzības</a:t>
              </a: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pēc SBSP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51A00F3A-DB31-48B7-8911-186C00ED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" y="26482"/>
              <a:ext cx="78480" cy="12513"/>
            </a:xfrm>
            <a:custGeom>
              <a:avLst/>
              <a:gdLst>
                <a:gd name="T0" fmla="*/ 0 w 8031746"/>
                <a:gd name="T1" fmla="*/ 0 h 1251284"/>
                <a:gd name="T2" fmla="*/ 7848000 w 8031746"/>
                <a:gd name="T3" fmla="*/ 0 h 1251284"/>
                <a:gd name="T4" fmla="*/ 7848000 w 8031746"/>
                <a:gd name="T5" fmla="*/ 1251284 h 1251284"/>
                <a:gd name="T6" fmla="*/ 0 w 8031746"/>
                <a:gd name="T7" fmla="*/ 1251284 h 1251284"/>
                <a:gd name="T8" fmla="*/ 601892 w 8031746"/>
                <a:gd name="T9" fmla="*/ 625642 h 125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31746"/>
                <a:gd name="T16" fmla="*/ 0 h 1251284"/>
                <a:gd name="T17" fmla="*/ 8031746 w 8031746"/>
                <a:gd name="T18" fmla="*/ 1251284 h 1251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31746" h="1251284">
                  <a:moveTo>
                    <a:pt x="0" y="0"/>
                  </a:moveTo>
                  <a:lnTo>
                    <a:pt x="8031746" y="0"/>
                  </a:lnTo>
                  <a:lnTo>
                    <a:pt x="8031746" y="1251284"/>
                  </a:lnTo>
                  <a:lnTo>
                    <a:pt x="0" y="1251284"/>
                  </a:lnTo>
                  <a:lnTo>
                    <a:pt x="615984" y="625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400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kas ļautu </a:t>
              </a:r>
              <a:r>
                <a:rPr lang="lv-LV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sasniegt DI mērķus un </a:t>
              </a: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ir ekonomiski pamatots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C400C2DD-5124-47D2-AB4D-5FC98AC93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8" y="39724"/>
              <a:ext cx="72720" cy="12513"/>
            </a:xfrm>
            <a:custGeom>
              <a:avLst/>
              <a:gdLst>
                <a:gd name="T0" fmla="*/ 0 w 7443535"/>
                <a:gd name="T1" fmla="*/ 0 h 1251284"/>
                <a:gd name="T2" fmla="*/ 7272000 w 7443535"/>
                <a:gd name="T3" fmla="*/ 0 h 1251284"/>
                <a:gd name="T4" fmla="*/ 7272000 w 7443535"/>
                <a:gd name="T5" fmla="*/ 1251284 h 1251284"/>
                <a:gd name="T6" fmla="*/ 0 w 7443535"/>
                <a:gd name="T7" fmla="*/ 1251284 h 1251284"/>
                <a:gd name="T8" fmla="*/ 601789 w 7443535"/>
                <a:gd name="T9" fmla="*/ 625642 h 125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3535"/>
                <a:gd name="T16" fmla="*/ 0 h 1251284"/>
                <a:gd name="T17" fmla="*/ 7443535 w 7443535"/>
                <a:gd name="T18" fmla="*/ 1251284 h 1251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3535" h="1251284">
                  <a:moveTo>
                    <a:pt x="0" y="0"/>
                  </a:moveTo>
                  <a:lnTo>
                    <a:pt x="7443535" y="0"/>
                  </a:lnTo>
                  <a:lnTo>
                    <a:pt x="7443535" y="1251284"/>
                  </a:lnTo>
                  <a:lnTo>
                    <a:pt x="0" y="1251284"/>
                  </a:lnTo>
                  <a:lnTo>
                    <a:pt x="615984" y="625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84000" tIns="45720" rIns="91440" bIns="4572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nepieciešamās darbības </a:t>
              </a:r>
              <a:r>
                <a:rPr lang="lv-LV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izvēlētā risinājuma īstenošanai, noteikt </a:t>
              </a:r>
              <a:r>
                <a:rPr lang="lv-LV" sz="14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īstenošanas izmaksas un atbildīgās puses, izstrādāt laika grafiku, kā arī KPR DI plāna īstenošanas uzraudzības un rezultātu novērtēšanas kārtību</a:t>
              </a:r>
              <a:endPara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Nom1">
              <a:extLst>
                <a:ext uri="{FF2B5EF4-FFF2-40B4-BE49-F238E27FC236}">
                  <a16:creationId xmlns:a16="http://schemas.microsoft.com/office/drawing/2014/main" id="{D6696F2C-828B-4188-BB30-F3460D1BB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20" cy="12512"/>
            </a:xfrm>
            <a:prstGeom prst="homePlate">
              <a:avLst>
                <a:gd name="adj" fmla="val 50005"/>
              </a:avLst>
            </a:prstGeom>
            <a:solidFill>
              <a:srgbClr val="632423"/>
            </a:solidFill>
            <a:ln w="12700">
              <a:solidFill>
                <a:srgbClr val="63242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16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Analizēt esošo situāciju un vajadzības</a:t>
              </a:r>
              <a:endParaRPr lang="en-GB" sz="16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Nom2">
              <a:extLst>
                <a:ext uri="{FF2B5EF4-FFF2-40B4-BE49-F238E27FC236}">
                  <a16:creationId xmlns:a16="http://schemas.microsoft.com/office/drawing/2014/main" id="{4E26F2C7-CE82-416A-A216-E9DF5EADD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13241"/>
              <a:ext cx="24120" cy="12513"/>
            </a:xfrm>
            <a:prstGeom prst="homePlate">
              <a:avLst>
                <a:gd name="adj" fmla="val 50001"/>
              </a:avLst>
            </a:prstGeom>
            <a:solidFill>
              <a:srgbClr val="632423"/>
            </a:solidFill>
            <a:ln w="12700">
              <a:solidFill>
                <a:srgbClr val="63242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16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Noteikt iespējamos risinājumus</a:t>
              </a:r>
              <a:endParaRPr lang="en-GB" sz="16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Nom3">
              <a:extLst>
                <a:ext uri="{FF2B5EF4-FFF2-40B4-BE49-F238E27FC236}">
                  <a16:creationId xmlns:a16="http://schemas.microsoft.com/office/drawing/2014/main" id="{E6EB0747-FA50-4467-BB7B-28A05671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" y="26482"/>
              <a:ext cx="24120" cy="12513"/>
            </a:xfrm>
            <a:prstGeom prst="homePlate">
              <a:avLst>
                <a:gd name="adj" fmla="val 50001"/>
              </a:avLst>
            </a:prstGeom>
            <a:solidFill>
              <a:srgbClr val="632423"/>
            </a:solidFill>
            <a:ln w="12700">
              <a:solidFill>
                <a:srgbClr val="63242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16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Noteikt </a:t>
              </a:r>
              <a:endParaRPr lang="en-GB" sz="16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lv-LV" sz="16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efektīvāko risinājumu</a:t>
              </a:r>
              <a:endParaRPr lang="en-GB" sz="16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Nom4">
              <a:extLst>
                <a:ext uri="{FF2B5EF4-FFF2-40B4-BE49-F238E27FC236}">
                  <a16:creationId xmlns:a16="http://schemas.microsoft.com/office/drawing/2014/main" id="{9D522B78-8990-4111-BD59-32450A26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2" y="39724"/>
              <a:ext cx="24120" cy="12513"/>
            </a:xfrm>
            <a:prstGeom prst="homePlate">
              <a:avLst>
                <a:gd name="adj" fmla="val 50001"/>
              </a:avLst>
            </a:prstGeom>
            <a:solidFill>
              <a:srgbClr val="632423"/>
            </a:solidFill>
            <a:ln w="12700">
              <a:solidFill>
                <a:srgbClr val="63242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16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Plānot</a:t>
              </a:r>
              <a:endParaRPr lang="en-GB" sz="1600" dirty="0">
                <a:effectLst/>
                <a:latin typeface="Times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Elbow Connector 4">
              <a:extLst>
                <a:ext uri="{FF2B5EF4-FFF2-40B4-BE49-F238E27FC236}">
                  <a16:creationId xmlns:a16="http://schemas.microsoft.com/office/drawing/2014/main" id="{20C29C5A-B2FA-4588-9EF4-95BDC5F31101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8" y="13305"/>
              <a:ext cx="6985" cy="5400"/>
            </a:xfrm>
            <a:prstGeom prst="bentConnector2">
              <a:avLst/>
            </a:prstGeom>
            <a:noFill/>
            <a:ln w="88900">
              <a:solidFill>
                <a:srgbClr val="3C4959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Elbow Connector 23">
              <a:extLst>
                <a:ext uri="{FF2B5EF4-FFF2-40B4-BE49-F238E27FC236}">
                  <a16:creationId xmlns:a16="http://schemas.microsoft.com/office/drawing/2014/main" id="{BFD8D545-DE46-4A10-941C-62F7D0C3D7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914" y="26546"/>
              <a:ext cx="6985" cy="5400"/>
            </a:xfrm>
            <a:prstGeom prst="bentConnector2">
              <a:avLst/>
            </a:prstGeom>
            <a:noFill/>
            <a:ln w="88900">
              <a:solidFill>
                <a:srgbClr val="3C4959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Elbow Connector 24">
              <a:extLst>
                <a:ext uri="{FF2B5EF4-FFF2-40B4-BE49-F238E27FC236}">
                  <a16:creationId xmlns:a16="http://schemas.microsoft.com/office/drawing/2014/main" id="{1EF2FD59-578E-4F9A-9D97-F900A31BE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1808" y="39788"/>
              <a:ext cx="6985" cy="5400"/>
            </a:xfrm>
            <a:prstGeom prst="bentConnector2">
              <a:avLst/>
            </a:prstGeom>
            <a:noFill/>
            <a:ln w="88900">
              <a:solidFill>
                <a:srgbClr val="3C4959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ectangle 28">
            <a:extLst>
              <a:ext uri="{FF2B5EF4-FFF2-40B4-BE49-F238E27FC236}">
                <a16:creationId xmlns:a16="http://schemas.microsoft.com/office/drawing/2014/main" id="{EA7D6C71-90F1-419D-99FC-1EBBAC80F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719" y="6611213"/>
            <a:ext cx="167820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39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A8D5-A0FB-4099-B3F7-F86FE0599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8313"/>
          </a:xfrm>
          <a:solidFill>
            <a:schemeClr val="tx2"/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Kā norisinājās darbs pie DI plāna izstrādes?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0979BE-1ACF-4970-8E4F-D142759EF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290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27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2D5E-BF46-4144-BFAE-F093461D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835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altLang="ru-RU" b="1" dirty="0">
                <a:solidFill>
                  <a:schemeClr val="bg1"/>
                </a:solidFill>
                <a:latin typeface="+mn-lt"/>
              </a:rPr>
              <a:t>Sabiedrībā balstīti sociālie pakalpojumi</a:t>
            </a:r>
            <a:endParaRPr lang="lv-LV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7950F7-172A-4002-8F1F-46EAFB0E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err="1"/>
              <a:t>DzV</a:t>
            </a:r>
            <a:r>
              <a:rPr lang="lv-LV" dirty="0"/>
              <a:t> - aprūpe mājās 13 pašvaldībās      							                  </a:t>
            </a:r>
            <a:r>
              <a:rPr lang="lv-LV" sz="2800" dirty="0"/>
              <a:t>  GrDz                    1 pašvaldībās    </a:t>
            </a:r>
          </a:p>
          <a:p>
            <a:pPr marL="0" indent="0">
              <a:buNone/>
            </a:pPr>
            <a:r>
              <a:rPr lang="lv-LV" sz="2800" dirty="0"/>
              <a:t>DAC/DC              7 pašvaldībās</a:t>
            </a:r>
          </a:p>
          <a:p>
            <a:pPr marL="0" indent="0">
              <a:buNone/>
            </a:pPr>
            <a:r>
              <a:rPr lang="lv-LV" dirty="0"/>
              <a:t>SRC                      4 pašvaldībās		</a:t>
            </a:r>
            <a:r>
              <a:rPr lang="lv-LV" sz="2800" dirty="0"/>
              <a:t>                      </a:t>
            </a:r>
          </a:p>
          <a:p>
            <a:pPr marL="0" indent="0">
              <a:buNone/>
            </a:pPr>
            <a:r>
              <a:rPr lang="lv-LV" sz="2800" dirty="0"/>
              <a:t>ĢAC                     3 pašvaldībās                       </a:t>
            </a:r>
          </a:p>
          <a:p>
            <a:pPr marL="0" indent="0">
              <a:buNone/>
            </a:pPr>
            <a:r>
              <a:rPr lang="lv-LV" sz="2800" dirty="0"/>
              <a:t>Atelpas brīdis     2 pašvaldībās</a:t>
            </a:r>
          </a:p>
          <a:p>
            <a:pPr marL="0" indent="0">
              <a:buNone/>
            </a:pPr>
            <a:r>
              <a:rPr lang="lv-LV" sz="2800" dirty="0"/>
              <a:t>Krīzes centrs       3 pašvaldībās            </a:t>
            </a:r>
            <a:endParaRPr lang="lv-LV" dirty="0"/>
          </a:p>
          <a:p>
            <a:pPr marL="0" indent="0">
              <a:buNone/>
            </a:pPr>
            <a:r>
              <a:rPr lang="lv-LV" sz="2800" dirty="0">
                <a:solidFill>
                  <a:srgbClr val="800000"/>
                </a:solidFill>
              </a:rPr>
              <a:t>! 4 pašvadībās tikai SD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B1606-8CC6-480E-859B-57772BF46EE1}"/>
              </a:ext>
            </a:extLst>
          </p:cNvPr>
          <p:cNvSpPr/>
          <p:nvPr/>
        </p:nvSpPr>
        <p:spPr>
          <a:xfrm>
            <a:off x="718457" y="6400990"/>
            <a:ext cx="554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i="1" dirty="0"/>
              <a:t> 1. attēls «SBSP pieejamība KPR»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F26D2-50F5-453E-8B01-32820D642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93909" y="844950"/>
            <a:ext cx="4879634" cy="61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2D5E-BF46-4144-BFAE-F093461D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40510"/>
            <a:ext cx="12234441" cy="9144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altLang="ru-RU" b="1" dirty="0">
                <a:solidFill>
                  <a:schemeClr val="bg1"/>
                </a:solidFill>
                <a:latin typeface="+mn-lt"/>
              </a:rPr>
              <a:t>Cilvēkresursi SBSP sniegšanai</a:t>
            </a:r>
            <a:endParaRPr lang="lv-LV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835"/>
            <a:ext cx="4217894" cy="47381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v-LV" b="1" dirty="0">
                <a:solidFill>
                  <a:srgbClr val="800000"/>
                </a:solidFill>
              </a:rPr>
              <a:t>7 pašvaldībās </a:t>
            </a:r>
            <a:r>
              <a:rPr lang="lv-LV" dirty="0"/>
              <a:t>pieejami tikai SD speciālisti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EA4E9-A95D-4267-A994-25A813B8E02D}"/>
              </a:ext>
            </a:extLst>
          </p:cNvPr>
          <p:cNvSpPr/>
          <p:nvPr/>
        </p:nvSpPr>
        <p:spPr>
          <a:xfrm>
            <a:off x="2997843" y="63936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i="1" dirty="0"/>
              <a:t> 2. attēls «cilvēkresursu pieejamība KPR»</a:t>
            </a:r>
            <a:endParaRPr lang="en-GB" dirty="0"/>
          </a:p>
        </p:txBody>
      </p:sp>
      <p:pic>
        <p:nvPicPr>
          <p:cNvPr id="6" name="Attēls 1">
            <a:extLst>
              <a:ext uri="{FF2B5EF4-FFF2-40B4-BE49-F238E27FC236}">
                <a16:creationId xmlns:a16="http://schemas.microsoft.com/office/drawing/2014/main" id="{048323EB-BA35-4F3E-8AE7-29122256DF68}"/>
              </a:ext>
            </a:extLst>
          </p:cNvPr>
          <p:cNvPicPr/>
          <p:nvPr/>
        </p:nvPicPr>
        <p:blipFill rotWithShape="1">
          <a:blip r:embed="rId2"/>
          <a:srcRect l="13063" r="13681"/>
          <a:stretch/>
        </p:blipFill>
        <p:spPr bwMode="auto">
          <a:xfrm>
            <a:off x="4994476" y="749116"/>
            <a:ext cx="7197524" cy="550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58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E600E-62C0-4030-A394-9F6065EB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670"/>
          </a:xfrm>
          <a:solidFill>
            <a:schemeClr val="tx2"/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</a:rPr>
              <a:t>KPR pieejamais finansējums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4785A-50EC-497D-85E2-B7D4089B4FEC}"/>
              </a:ext>
            </a:extLst>
          </p:cNvPr>
          <p:cNvSpPr txBox="1"/>
          <p:nvPr/>
        </p:nvSpPr>
        <p:spPr>
          <a:xfrm>
            <a:off x="5474825" y="1915054"/>
            <a:ext cx="492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6 791 395</a:t>
            </a:r>
            <a:r>
              <a:rPr lang="lv-LV" sz="3600" b="1" dirty="0">
                <a:solidFill>
                  <a:schemeClr val="bg1"/>
                </a:solidFill>
              </a:rPr>
              <a:t> + 190 000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lv-LV" sz="36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lv-LV" sz="3600" b="1" dirty="0">
                <a:solidFill>
                  <a:schemeClr val="bg1"/>
                </a:solidFill>
              </a:rPr>
              <a:t>EUR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5975F-868F-4A8D-8123-7ACB1A8046F5}"/>
              </a:ext>
            </a:extLst>
          </p:cNvPr>
          <p:cNvSpPr/>
          <p:nvPr/>
        </p:nvSpPr>
        <p:spPr>
          <a:xfrm>
            <a:off x="5354807" y="1642015"/>
            <a:ext cx="5579411" cy="1642158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AC62F-4E66-4E52-95B4-D9731F4785A4}"/>
              </a:ext>
            </a:extLst>
          </p:cNvPr>
          <p:cNvSpPr/>
          <p:nvPr/>
        </p:nvSpPr>
        <p:spPr>
          <a:xfrm>
            <a:off x="5354807" y="3439071"/>
            <a:ext cx="5579411" cy="1642158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04C9F-93D9-4359-9BE2-FB8315D83F8A}"/>
              </a:ext>
            </a:extLst>
          </p:cNvPr>
          <p:cNvSpPr txBox="1"/>
          <p:nvPr/>
        </p:nvSpPr>
        <p:spPr>
          <a:xfrm>
            <a:off x="5538485" y="1862929"/>
            <a:ext cx="492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7 352 658</a:t>
            </a:r>
          </a:p>
          <a:p>
            <a:pPr algn="ctr"/>
            <a:r>
              <a:rPr lang="lv-LV" sz="3600" b="1" dirty="0">
                <a:solidFill>
                  <a:schemeClr val="bg1"/>
                </a:solidFill>
              </a:rPr>
              <a:t>EUR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0FDF16-CDCC-4368-B400-74C18D602DF6}"/>
              </a:ext>
            </a:extLst>
          </p:cNvPr>
          <p:cNvSpPr txBox="1"/>
          <p:nvPr/>
        </p:nvSpPr>
        <p:spPr>
          <a:xfrm>
            <a:off x="5681998" y="3593969"/>
            <a:ext cx="4925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</a:rPr>
              <a:t>6 863 038</a:t>
            </a:r>
          </a:p>
          <a:p>
            <a:pPr algn="ctr"/>
            <a:r>
              <a:rPr lang="lv-LV" sz="3600" b="1" dirty="0">
                <a:solidFill>
                  <a:schemeClr val="bg1"/>
                </a:solidFill>
              </a:rPr>
              <a:t>EUR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45">
            <a:extLst>
              <a:ext uri="{FF2B5EF4-FFF2-40B4-BE49-F238E27FC236}">
                <a16:creationId xmlns:a16="http://schemas.microsoft.com/office/drawing/2014/main" id="{6451BDE2-5041-474E-A4D1-74FC53FC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782" y="2192399"/>
            <a:ext cx="286473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altLang="ru-RU" sz="2400" b="1" dirty="0">
                <a:latin typeface="Bebas Neue Bold" charset="0"/>
              </a:rPr>
              <a:t>Finansējums ar snieguma rezervi</a:t>
            </a:r>
            <a:endParaRPr lang="ru-RU" altLang="ru-RU" sz="2400" dirty="0"/>
          </a:p>
        </p:txBody>
      </p:sp>
      <p:sp>
        <p:nvSpPr>
          <p:cNvPr id="14" name="Rectangle 145">
            <a:extLst>
              <a:ext uri="{FF2B5EF4-FFF2-40B4-BE49-F238E27FC236}">
                <a16:creationId xmlns:a16="http://schemas.microsoft.com/office/drawing/2014/main" id="{29DED85F-5832-4AFE-8694-84C31B43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92" y="3261571"/>
            <a:ext cx="286473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altLang="ru-RU" sz="2400" b="1" dirty="0">
                <a:latin typeface="Bebas Neue Bold" charset="0"/>
              </a:rPr>
              <a:t>Finansējums bez snieguma rezerves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28264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A5DA-0553-4D53-8EFC-B0DCA174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881" y="-46298"/>
            <a:ext cx="12361761" cy="1024360"/>
          </a:xfrm>
          <a:solidFill>
            <a:schemeClr val="tx2"/>
          </a:solidFill>
        </p:spPr>
        <p:txBody>
          <a:bodyPr/>
          <a:lstStyle/>
          <a:p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</a:rPr>
              <a:t>Ko </a:t>
            </a:r>
            <a:r>
              <a:rPr lang="lv-LV" b="1" dirty="0" err="1">
                <a:solidFill>
                  <a:schemeClr val="bg1"/>
                </a:solidFill>
                <a:latin typeface="Calibri" panose="020F0502020204030204" pitchFamily="34" charset="0"/>
              </a:rPr>
              <a:t>NEdrīkst</a:t>
            </a:r>
            <a:r>
              <a:rPr lang="lv-LV" b="1" dirty="0">
                <a:solidFill>
                  <a:schemeClr val="bg1"/>
                </a:solidFill>
                <a:latin typeface="Calibri" panose="020F0502020204030204" pitchFamily="34" charset="0"/>
              </a:rPr>
              <a:t> līdzfinansēt no ERAF?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48BCC6-3880-43B4-B36D-C4CB36127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79243"/>
              </p:ext>
            </p:extLst>
          </p:nvPr>
        </p:nvGraphicFramePr>
        <p:xfrm>
          <a:off x="899675" y="1521940"/>
          <a:ext cx="98118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16106E-741B-41B9-ABE8-74B9F0A905D9}"/>
              </a:ext>
            </a:extLst>
          </p:cNvPr>
          <p:cNvCxnSpPr>
            <a:cxnSpLocks/>
          </p:cNvCxnSpPr>
          <p:nvPr/>
        </p:nvCxnSpPr>
        <p:spPr>
          <a:xfrm flipH="1">
            <a:off x="905108" y="2993557"/>
            <a:ext cx="1319514" cy="1780221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6AE4C4-3823-4230-98BC-248A7FC59628}"/>
              </a:ext>
            </a:extLst>
          </p:cNvPr>
          <p:cNvCxnSpPr>
            <a:cxnSpLocks/>
          </p:cNvCxnSpPr>
          <p:nvPr/>
        </p:nvCxnSpPr>
        <p:spPr>
          <a:xfrm flipH="1" flipV="1">
            <a:off x="899675" y="2978203"/>
            <a:ext cx="1319514" cy="1724626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EEC8-4683-4A2A-B94A-D7CB38D3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086" y="21990"/>
            <a:ext cx="12244086" cy="112969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risinājumi: personas ar GRT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2111">
            <a:extLst>
              <a:ext uri="{FF2B5EF4-FFF2-40B4-BE49-F238E27FC236}">
                <a16:creationId xmlns:a16="http://schemas.microsoft.com/office/drawing/2014/main" id="{CCBA84F8-F2C2-470F-97C1-02F58511D206}"/>
              </a:ext>
            </a:extLst>
          </p:cNvPr>
          <p:cNvGrpSpPr>
            <a:grpSpLocks/>
          </p:cNvGrpSpPr>
          <p:nvPr/>
        </p:nvGrpSpPr>
        <p:grpSpPr bwMode="auto">
          <a:xfrm>
            <a:off x="5392570" y="2089230"/>
            <a:ext cx="3746021" cy="2487237"/>
            <a:chOff x="4107515" y="469900"/>
            <a:chExt cx="3994945" cy="2487236"/>
          </a:xfrm>
        </p:grpSpPr>
        <p:sp>
          <p:nvSpPr>
            <p:cNvPr id="5" name="Freeform 133">
              <a:extLst>
                <a:ext uri="{FF2B5EF4-FFF2-40B4-BE49-F238E27FC236}">
                  <a16:creationId xmlns:a16="http://schemas.microsoft.com/office/drawing/2014/main" id="{610727E5-6422-49B5-B3B0-E4FE3C57C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581" y="469900"/>
              <a:ext cx="1550879" cy="2487236"/>
            </a:xfrm>
            <a:custGeom>
              <a:avLst/>
              <a:gdLst>
                <a:gd name="T0" fmla="*/ 1168400 w 1267"/>
                <a:gd name="T1" fmla="*/ 1809750 h 1779"/>
                <a:gd name="T2" fmla="*/ 2011363 w 1267"/>
                <a:gd name="T3" fmla="*/ 1809750 h 1779"/>
                <a:gd name="T4" fmla="*/ 2011363 w 1267"/>
                <a:gd name="T5" fmla="*/ 0 h 1779"/>
                <a:gd name="T6" fmla="*/ 0 w 1267"/>
                <a:gd name="T7" fmla="*/ 0 h 1779"/>
                <a:gd name="T8" fmla="*/ 0 w 1267"/>
                <a:gd name="T9" fmla="*/ 2014537 h 1779"/>
                <a:gd name="T10" fmla="*/ 1008063 w 1267"/>
                <a:gd name="T11" fmla="*/ 2014537 h 1779"/>
                <a:gd name="T12" fmla="*/ 1008063 w 1267"/>
                <a:gd name="T13" fmla="*/ 2824162 h 1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7" h="1779">
                  <a:moveTo>
                    <a:pt x="736" y="1140"/>
                  </a:moveTo>
                  <a:lnTo>
                    <a:pt x="1267" y="1140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1269"/>
                  </a:lnTo>
                  <a:lnTo>
                    <a:pt x="635" y="1779"/>
                  </a:lnTo>
                </a:path>
              </a:pathLst>
            </a:custGeom>
            <a:noFill/>
            <a:ln w="571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135">
              <a:extLst>
                <a:ext uri="{FF2B5EF4-FFF2-40B4-BE49-F238E27FC236}">
                  <a16:creationId xmlns:a16="http://schemas.microsoft.com/office/drawing/2014/main" id="{76E5DD6D-14F5-43D3-9D21-6103D2EF5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515" y="493402"/>
              <a:ext cx="1537829" cy="2409312"/>
            </a:xfrm>
            <a:custGeom>
              <a:avLst/>
              <a:gdLst>
                <a:gd name="T0" fmla="*/ 1169988 w 1267"/>
                <a:gd name="T1" fmla="*/ 1809750 h 1779"/>
                <a:gd name="T2" fmla="*/ 2011363 w 1267"/>
                <a:gd name="T3" fmla="*/ 1809750 h 1779"/>
                <a:gd name="T4" fmla="*/ 2011363 w 1267"/>
                <a:gd name="T5" fmla="*/ 0 h 1779"/>
                <a:gd name="T6" fmla="*/ 0 w 1267"/>
                <a:gd name="T7" fmla="*/ 0 h 1779"/>
                <a:gd name="T8" fmla="*/ 0 w 1267"/>
                <a:gd name="T9" fmla="*/ 2014537 h 1779"/>
                <a:gd name="T10" fmla="*/ 1003300 w 1267"/>
                <a:gd name="T11" fmla="*/ 2014537 h 1779"/>
                <a:gd name="T12" fmla="*/ 1003300 w 1267"/>
                <a:gd name="T13" fmla="*/ 2824162 h 1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7" h="1779">
                  <a:moveTo>
                    <a:pt x="737" y="1140"/>
                  </a:moveTo>
                  <a:lnTo>
                    <a:pt x="1267" y="1140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2" y="1269"/>
                  </a:lnTo>
                  <a:lnTo>
                    <a:pt x="632" y="1779"/>
                  </a:lnTo>
                </a:path>
              </a:pathLst>
            </a:custGeom>
            <a:solidFill>
              <a:schemeClr val="bg1"/>
            </a:solidFill>
            <a:ln w="57150" cap="rnd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4B62EA-DC00-491E-A685-6DC42718E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0364" y="4768770"/>
            <a:ext cx="845212" cy="845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264C1-A012-4F00-BAF4-2B83B6EFA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93436" y="4471085"/>
            <a:ext cx="1142897" cy="1142897"/>
          </a:xfrm>
          <a:prstGeom prst="rect">
            <a:avLst/>
          </a:prstGeom>
        </p:spPr>
      </p:pic>
      <p:sp>
        <p:nvSpPr>
          <p:cNvPr id="10" name="Freeform 135">
            <a:extLst>
              <a:ext uri="{FF2B5EF4-FFF2-40B4-BE49-F238E27FC236}">
                <a16:creationId xmlns:a16="http://schemas.microsoft.com/office/drawing/2014/main" id="{D52BBE53-91DF-494B-9617-59446C3EAF1C}"/>
              </a:ext>
            </a:extLst>
          </p:cNvPr>
          <p:cNvSpPr>
            <a:spLocks/>
          </p:cNvSpPr>
          <p:nvPr/>
        </p:nvSpPr>
        <p:spPr bwMode="auto">
          <a:xfrm>
            <a:off x="3019410" y="2095244"/>
            <a:ext cx="1442007" cy="2409313"/>
          </a:xfrm>
          <a:custGeom>
            <a:avLst/>
            <a:gdLst>
              <a:gd name="T0" fmla="*/ 1169988 w 1267"/>
              <a:gd name="T1" fmla="*/ 1809750 h 1779"/>
              <a:gd name="T2" fmla="*/ 2011363 w 1267"/>
              <a:gd name="T3" fmla="*/ 1809750 h 1779"/>
              <a:gd name="T4" fmla="*/ 2011363 w 1267"/>
              <a:gd name="T5" fmla="*/ 0 h 1779"/>
              <a:gd name="T6" fmla="*/ 0 w 1267"/>
              <a:gd name="T7" fmla="*/ 0 h 1779"/>
              <a:gd name="T8" fmla="*/ 0 w 1267"/>
              <a:gd name="T9" fmla="*/ 2014537 h 1779"/>
              <a:gd name="T10" fmla="*/ 1003300 w 1267"/>
              <a:gd name="T11" fmla="*/ 2014537 h 1779"/>
              <a:gd name="T12" fmla="*/ 1003300 w 1267"/>
              <a:gd name="T13" fmla="*/ 2824162 h 1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67" h="1779">
                <a:moveTo>
                  <a:pt x="737" y="1140"/>
                </a:moveTo>
                <a:lnTo>
                  <a:pt x="1267" y="1140"/>
                </a:lnTo>
                <a:lnTo>
                  <a:pt x="1267" y="0"/>
                </a:lnTo>
                <a:lnTo>
                  <a:pt x="0" y="0"/>
                </a:lnTo>
                <a:lnTo>
                  <a:pt x="0" y="1269"/>
                </a:lnTo>
                <a:lnTo>
                  <a:pt x="632" y="1269"/>
                </a:lnTo>
                <a:lnTo>
                  <a:pt x="632" y="1779"/>
                </a:lnTo>
              </a:path>
            </a:pathLst>
          </a:custGeom>
          <a:solidFill>
            <a:schemeClr val="bg1"/>
          </a:solidFill>
          <a:ln w="57150" cap="rnd">
            <a:solidFill>
              <a:srgbClr val="8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99A647-C2E8-41A3-A93E-767DBF880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34267" y="4707712"/>
            <a:ext cx="2775182" cy="906270"/>
          </a:xfrm>
          <a:prstGeom prst="rect">
            <a:avLst/>
          </a:prstGeom>
        </p:spPr>
      </p:pic>
      <p:sp>
        <p:nvSpPr>
          <p:cNvPr id="15" name="Rectangle 145">
            <a:extLst>
              <a:ext uri="{FF2B5EF4-FFF2-40B4-BE49-F238E27FC236}">
                <a16:creationId xmlns:a16="http://schemas.microsoft.com/office/drawing/2014/main" id="{9C2BCB3F-2842-4608-95AA-86D3BCFFC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077" y="5637484"/>
            <a:ext cx="23689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Grupu dzīvoklis, no tiem </a:t>
            </a:r>
            <a:r>
              <a:rPr lang="lv-LV" altLang="ru-RU" sz="1600" b="1" dirty="0">
                <a:solidFill>
                  <a:srgbClr val="A50021"/>
                </a:solidFill>
                <a:latin typeface="Bebas Neue Bold" charset="0"/>
              </a:rPr>
              <a:t>61</a:t>
            </a:r>
            <a:r>
              <a:rPr lang="lv-LV" altLang="ru-RU" sz="1600" b="1" dirty="0">
                <a:latin typeface="Bebas Neue Bold" charset="0"/>
              </a:rPr>
              <a:t> 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ar atbalstu aprūpē </a:t>
            </a:r>
            <a:endParaRPr lang="ru-RU" altLang="ru-RU" sz="1600" dirty="0"/>
          </a:p>
        </p:txBody>
      </p:sp>
      <p:sp>
        <p:nvSpPr>
          <p:cNvPr id="16" name="Rectangle 145">
            <a:extLst>
              <a:ext uri="{FF2B5EF4-FFF2-40B4-BE49-F238E27FC236}">
                <a16:creationId xmlns:a16="http://schemas.microsoft.com/office/drawing/2014/main" id="{F548FEC5-A3C2-4598-AF42-6B5B02D8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8939" y="5637484"/>
            <a:ext cx="19800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Dienas aprūpes centrs, 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no tiem </a:t>
            </a:r>
            <a:r>
              <a:rPr lang="lv-LV" altLang="ru-RU" sz="1600" b="1" dirty="0">
                <a:solidFill>
                  <a:srgbClr val="A50021"/>
                </a:solidFill>
                <a:latin typeface="Bebas Neue Bold" charset="0"/>
              </a:rPr>
              <a:t>73 </a:t>
            </a:r>
          </a:p>
          <a:p>
            <a:pPr algn="ctr"/>
            <a:r>
              <a:rPr lang="lv-LV" altLang="ru-RU" sz="1600" b="1" dirty="0">
                <a:latin typeface="Bebas Neue Bold" charset="0"/>
              </a:rPr>
              <a:t>ar atbalstu aprūpē </a:t>
            </a:r>
            <a:endParaRPr lang="ru-RU" altLang="ru-RU" sz="1600" dirty="0"/>
          </a:p>
        </p:txBody>
      </p:sp>
      <p:sp>
        <p:nvSpPr>
          <p:cNvPr id="17" name="Rectangle 145">
            <a:extLst>
              <a:ext uri="{FF2B5EF4-FFF2-40B4-BE49-F238E27FC236}">
                <a16:creationId xmlns:a16="http://schemas.microsoft.com/office/drawing/2014/main" id="{1A0DCB1C-6280-43A9-9C67-44ECA0D0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196" y="5637484"/>
            <a:ext cx="1948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Specializētās darbnīcas</a:t>
            </a:r>
            <a:endParaRPr lang="ru-RU" altLang="ru-RU" sz="1600" dirty="0"/>
          </a:p>
        </p:txBody>
      </p:sp>
      <p:sp>
        <p:nvSpPr>
          <p:cNvPr id="18" name="Rectangle 145">
            <a:extLst>
              <a:ext uri="{FF2B5EF4-FFF2-40B4-BE49-F238E27FC236}">
                <a16:creationId xmlns:a16="http://schemas.microsoft.com/office/drawing/2014/main" id="{6CB73D48-F84A-4185-81B9-DD1FA0E7D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558" y="2666801"/>
            <a:ext cx="10470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3200" b="1" dirty="0">
                <a:solidFill>
                  <a:srgbClr val="800000"/>
                </a:solidFill>
                <a:latin typeface="Bebas Neue Bold" charset="0"/>
              </a:rPr>
              <a:t>128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sp>
        <p:nvSpPr>
          <p:cNvPr id="19" name="Rectangle 145">
            <a:extLst>
              <a:ext uri="{FF2B5EF4-FFF2-40B4-BE49-F238E27FC236}">
                <a16:creationId xmlns:a16="http://schemas.microsoft.com/office/drawing/2014/main" id="{981FE44C-12AF-41A4-B678-631F5995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374" y="2693949"/>
            <a:ext cx="12875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3200" b="1" dirty="0">
                <a:solidFill>
                  <a:srgbClr val="800000"/>
                </a:solidFill>
                <a:latin typeface="Bebas Neue Bold" charset="0"/>
              </a:rPr>
              <a:t>89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sp>
        <p:nvSpPr>
          <p:cNvPr id="20" name="Rectangle 145">
            <a:extLst>
              <a:ext uri="{FF2B5EF4-FFF2-40B4-BE49-F238E27FC236}">
                <a16:creationId xmlns:a16="http://schemas.microsoft.com/office/drawing/2014/main" id="{C44C174D-E154-4512-A842-4FBF8AC6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739" y="2174359"/>
            <a:ext cx="155583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lv-LV" altLang="ru-RU" sz="3200" b="1" dirty="0">
              <a:solidFill>
                <a:schemeClr val="tx2"/>
              </a:solidFill>
              <a:latin typeface="Bebas Neue Bold" charset="0"/>
            </a:endParaRPr>
          </a:p>
          <a:p>
            <a:pPr algn="ctr"/>
            <a:r>
              <a:rPr lang="lv-LV" altLang="ru-RU" sz="3200" b="1" dirty="0">
                <a:solidFill>
                  <a:srgbClr val="800000"/>
                </a:solidFill>
                <a:latin typeface="Bebas Neue Bold" charset="0"/>
              </a:rPr>
              <a:t>124</a:t>
            </a:r>
            <a:endParaRPr lang="ru-RU" altLang="ru-RU" sz="3200" dirty="0">
              <a:solidFill>
                <a:srgbClr val="800000"/>
              </a:solidFill>
            </a:endParaRP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A2898E3A-9632-4099-9638-71AFA948B5A4}"/>
              </a:ext>
            </a:extLst>
          </p:cNvPr>
          <p:cNvSpPr/>
          <p:nvPr/>
        </p:nvSpPr>
        <p:spPr>
          <a:xfrm>
            <a:off x="868101" y="1665074"/>
            <a:ext cx="1660968" cy="1095487"/>
          </a:xfrm>
          <a:prstGeom prst="foldedCorner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v-LV" b="1" dirty="0">
                <a:solidFill>
                  <a:schemeClr val="tx1"/>
                </a:solidFill>
              </a:rPr>
              <a:t>  3133 personas KPR, </a:t>
            </a:r>
          </a:p>
          <a:p>
            <a:pPr lvl="0" algn="ctr"/>
            <a:r>
              <a:rPr lang="lv-LV" b="1" dirty="0">
                <a:solidFill>
                  <a:schemeClr val="tx1"/>
                </a:solidFill>
              </a:rPr>
              <a:t>izvērtētas 326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4DB30D-261A-4A7D-BB51-4753FD88A845}"/>
              </a:ext>
            </a:extLst>
          </p:cNvPr>
          <p:cNvCxnSpPr>
            <a:cxnSpLocks/>
          </p:cNvCxnSpPr>
          <p:nvPr/>
        </p:nvCxnSpPr>
        <p:spPr>
          <a:xfrm flipV="1">
            <a:off x="2529069" y="1660967"/>
            <a:ext cx="6672804" cy="4107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1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EEC8-4683-4A2A-B94A-D7CB38D3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086" y="21990"/>
            <a:ext cx="12244086" cy="112969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+mn-lt"/>
              </a:rPr>
              <a:t>Plānotie risinājumi: finansējums 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4B62EA-DC00-491E-A685-6DC42718E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4520" y="4602975"/>
            <a:ext cx="845212" cy="845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264C1-A012-4F00-BAF4-2B83B6EFA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9471" y="1305019"/>
            <a:ext cx="1142897" cy="1142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9A647-C2E8-41A3-A93E-767DBF880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15967" y="3097353"/>
            <a:ext cx="2775182" cy="906270"/>
          </a:xfrm>
          <a:prstGeom prst="rect">
            <a:avLst/>
          </a:prstGeom>
        </p:spPr>
      </p:pic>
      <p:sp>
        <p:nvSpPr>
          <p:cNvPr id="15" name="Rectangle 145">
            <a:extLst>
              <a:ext uri="{FF2B5EF4-FFF2-40B4-BE49-F238E27FC236}">
                <a16:creationId xmlns:a16="http://schemas.microsoft.com/office/drawing/2014/main" id="{9C2BCB3F-2842-4608-95AA-86D3BCFFC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433" y="2478142"/>
            <a:ext cx="13109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Grupu dzīvoklis</a:t>
            </a:r>
            <a:endParaRPr lang="ru-RU" altLang="ru-RU" sz="1600" dirty="0"/>
          </a:p>
        </p:txBody>
      </p:sp>
      <p:sp>
        <p:nvSpPr>
          <p:cNvPr id="16" name="Rectangle 145">
            <a:extLst>
              <a:ext uri="{FF2B5EF4-FFF2-40B4-BE49-F238E27FC236}">
                <a16:creationId xmlns:a16="http://schemas.microsoft.com/office/drawing/2014/main" id="{F548FEC5-A3C2-4598-AF42-6B5B02D8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080" y="4050823"/>
            <a:ext cx="19800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Dienas aprūpes centrs </a:t>
            </a:r>
          </a:p>
        </p:txBody>
      </p:sp>
      <p:sp>
        <p:nvSpPr>
          <p:cNvPr id="17" name="Rectangle 145">
            <a:extLst>
              <a:ext uri="{FF2B5EF4-FFF2-40B4-BE49-F238E27FC236}">
                <a16:creationId xmlns:a16="http://schemas.microsoft.com/office/drawing/2014/main" id="{1A0DCB1C-6280-43A9-9C67-44ECA0D0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244" y="5596835"/>
            <a:ext cx="1948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lv-LV" altLang="ru-RU" sz="1600" b="1" dirty="0">
                <a:latin typeface="Bebas Neue Bold" charset="0"/>
              </a:rPr>
              <a:t>Specializētās darbnīcas</a:t>
            </a:r>
            <a:endParaRPr lang="ru-RU" altLang="ru-RU" sz="16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AD53E23-01AA-4C41-B1E0-E8D6C00A617A}"/>
              </a:ext>
            </a:extLst>
          </p:cNvPr>
          <p:cNvSpPr/>
          <p:nvPr/>
        </p:nvSpPr>
        <p:spPr>
          <a:xfrm>
            <a:off x="3756366" y="1423297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1113378-B718-4E27-8108-343A03B9828A}"/>
              </a:ext>
            </a:extLst>
          </p:cNvPr>
          <p:cNvSpPr/>
          <p:nvPr/>
        </p:nvSpPr>
        <p:spPr>
          <a:xfrm>
            <a:off x="3756366" y="2013560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6FD8B-4DB0-40D0-9576-44625B8F95C4}"/>
              </a:ext>
            </a:extLst>
          </p:cNvPr>
          <p:cNvSpPr txBox="1"/>
          <p:nvPr/>
        </p:nvSpPr>
        <p:spPr>
          <a:xfrm>
            <a:off x="3914172" y="1794044"/>
            <a:ext cx="422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1 653 665,98</a:t>
            </a:r>
            <a:r>
              <a:rPr lang="lv-LV" dirty="0">
                <a:solidFill>
                  <a:schemeClr val="bg1"/>
                </a:solidFill>
              </a:rPr>
              <a:t> EUR 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D424A-1E72-44C3-8CB5-EF38C0488BC3}"/>
              </a:ext>
            </a:extLst>
          </p:cNvPr>
          <p:cNvSpPr txBox="1"/>
          <p:nvPr/>
        </p:nvSpPr>
        <p:spPr>
          <a:xfrm>
            <a:off x="3862086" y="2334182"/>
            <a:ext cx="410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1 543 547</a:t>
            </a:r>
            <a:r>
              <a:rPr lang="lv-LV" dirty="0">
                <a:solidFill>
                  <a:schemeClr val="bg1"/>
                </a:solidFill>
              </a:rPr>
              <a:t> EUR bez snieguma rezerves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B7C4953-80C6-4249-B8B2-C31322C4FA49}"/>
              </a:ext>
            </a:extLst>
          </p:cNvPr>
          <p:cNvSpPr/>
          <p:nvPr/>
        </p:nvSpPr>
        <p:spPr>
          <a:xfrm>
            <a:off x="3756366" y="3038179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9D97474-FE79-4FEA-BBBB-05FF5E41EA38}"/>
              </a:ext>
            </a:extLst>
          </p:cNvPr>
          <p:cNvSpPr/>
          <p:nvPr/>
        </p:nvSpPr>
        <p:spPr>
          <a:xfrm>
            <a:off x="3756366" y="3670669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A0916A-C7E9-461C-A4F8-B3621C295ACD}"/>
              </a:ext>
            </a:extLst>
          </p:cNvPr>
          <p:cNvSpPr txBox="1"/>
          <p:nvPr/>
        </p:nvSpPr>
        <p:spPr>
          <a:xfrm>
            <a:off x="3862085" y="3351779"/>
            <a:ext cx="382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1 412 716,28 EUR </a:t>
            </a:r>
            <a:r>
              <a:rPr lang="lv-LV" dirty="0">
                <a:solidFill>
                  <a:schemeClr val="bg1"/>
                </a:solidFill>
              </a:rPr>
              <a:t>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32229-CF4E-4F98-AF69-2B474FF3589C}"/>
              </a:ext>
            </a:extLst>
          </p:cNvPr>
          <p:cNvSpPr txBox="1"/>
          <p:nvPr/>
        </p:nvSpPr>
        <p:spPr>
          <a:xfrm>
            <a:off x="3862084" y="3977377"/>
            <a:ext cx="40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1 318 642 EUR </a:t>
            </a:r>
            <a:r>
              <a:rPr lang="lv-LV" dirty="0">
                <a:solidFill>
                  <a:schemeClr val="bg1"/>
                </a:solidFill>
              </a:rPr>
              <a:t>bez snieguma rezerves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BB981D7-19F4-45C3-9490-15E5483DB604}"/>
              </a:ext>
            </a:extLst>
          </p:cNvPr>
          <p:cNvSpPr/>
          <p:nvPr/>
        </p:nvSpPr>
        <p:spPr>
          <a:xfrm>
            <a:off x="3756366" y="4602975"/>
            <a:ext cx="5000264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24A03B1-2171-44C9-AC2E-F760DBCCE21B}"/>
              </a:ext>
            </a:extLst>
          </p:cNvPr>
          <p:cNvSpPr/>
          <p:nvPr/>
        </p:nvSpPr>
        <p:spPr>
          <a:xfrm>
            <a:off x="3756366" y="5235465"/>
            <a:ext cx="4333998" cy="1024619"/>
          </a:xfrm>
          <a:prstGeom prst="rightArrow">
            <a:avLst/>
          </a:prstGeom>
          <a:solidFill>
            <a:srgbClr val="800000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B56C32-39F1-4A8A-8F9D-CEC588EA3732}"/>
              </a:ext>
            </a:extLst>
          </p:cNvPr>
          <p:cNvSpPr txBox="1"/>
          <p:nvPr/>
        </p:nvSpPr>
        <p:spPr>
          <a:xfrm>
            <a:off x="3862085" y="4930618"/>
            <a:ext cx="3829291" cy="369332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1'183'909.53</a:t>
            </a:r>
            <a:r>
              <a:rPr lang="lv-LV" dirty="0">
                <a:solidFill>
                  <a:schemeClr val="bg1"/>
                </a:solidFill>
              </a:rPr>
              <a:t> EUR ar snieguma rezervi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0F9559-16EC-4B39-B288-BDF7CD7B7F15}"/>
              </a:ext>
            </a:extLst>
          </p:cNvPr>
          <p:cNvSpPr txBox="1"/>
          <p:nvPr/>
        </p:nvSpPr>
        <p:spPr>
          <a:xfrm>
            <a:off x="3817714" y="5535280"/>
            <a:ext cx="40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1'105’072</a:t>
            </a:r>
            <a:r>
              <a:rPr lang="lv-LV" dirty="0">
                <a:solidFill>
                  <a:schemeClr val="bg1"/>
                </a:solidFill>
              </a:rPr>
              <a:t> EUR bez snieguma rezerves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589</Words>
  <Application>Microsoft Office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Bebas Neue Bold</vt:lpstr>
      <vt:lpstr>Calibri</vt:lpstr>
      <vt:lpstr>Calibri Light</vt:lpstr>
      <vt:lpstr>Times</vt:lpstr>
      <vt:lpstr>Times New Roman</vt:lpstr>
      <vt:lpstr>Office Theme</vt:lpstr>
      <vt:lpstr>PowerPoint Presentation</vt:lpstr>
      <vt:lpstr>DI plāna mērķis un uzdevumi</vt:lpstr>
      <vt:lpstr>Kā norisinājās darbs pie DI plāna izstrādes?</vt:lpstr>
      <vt:lpstr>Sabiedrībā balstīti sociālie pakalpojumi</vt:lpstr>
      <vt:lpstr>Cilvēkresursi SBSP sniegšanai</vt:lpstr>
      <vt:lpstr>KPR pieejamais finansējums</vt:lpstr>
      <vt:lpstr>Ko NEdrīkst līdzfinansēt no ERAF?</vt:lpstr>
      <vt:lpstr>Plānotie risinājumi: personas ar GRT </vt:lpstr>
      <vt:lpstr>Plānotie risinājumi: finansējums </vt:lpstr>
      <vt:lpstr>Plānotie risinājumi – teritoriālais izvietojums  personām ar GRT</vt:lpstr>
      <vt:lpstr>Plānotie risinājumi – bērni ar FT*</vt:lpstr>
      <vt:lpstr>Plānotie risinājumi: finansējums </vt:lpstr>
      <vt:lpstr>Plānotie risinājumi – teritoriālais izvietojums  bērniem ar FT</vt:lpstr>
      <vt:lpstr>Plānotie risinājumi – ārpusģimenes aprūpē esošie bērni </vt:lpstr>
      <vt:lpstr>Plānotie risinājumi: finansējums </vt:lpstr>
      <vt:lpstr>Plānotie risinājumi – teritoriālais izvietojums</vt:lpstr>
      <vt:lpstr>Rīcības un rezultāti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Safege Baltija</dc:creator>
  <cp:lastModifiedBy>Ieva Cebura</cp:lastModifiedBy>
  <cp:revision>145</cp:revision>
  <cp:lastPrinted>2017-09-13T08:56:12Z</cp:lastPrinted>
  <dcterms:created xsi:type="dcterms:W3CDTF">2017-09-07T12:57:52Z</dcterms:created>
  <dcterms:modified xsi:type="dcterms:W3CDTF">2018-04-04T08:06:34Z</dcterms:modified>
</cp:coreProperties>
</file>